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2" r:id="rId3"/>
    <p:sldId id="269" r:id="rId4"/>
    <p:sldId id="257" r:id="rId5"/>
    <p:sldId id="258" r:id="rId6"/>
    <p:sldId id="259" r:id="rId7"/>
    <p:sldId id="260" r:id="rId8"/>
    <p:sldId id="261" r:id="rId9"/>
    <p:sldId id="270" r:id="rId10"/>
    <p:sldId id="285" r:id="rId11"/>
    <p:sldId id="263" r:id="rId12"/>
    <p:sldId id="264" r:id="rId13"/>
    <p:sldId id="265" r:id="rId14"/>
    <p:sldId id="287" r:id="rId15"/>
    <p:sldId id="288" r:id="rId16"/>
    <p:sldId id="289" r:id="rId17"/>
    <p:sldId id="280" r:id="rId18"/>
    <p:sldId id="301" r:id="rId19"/>
    <p:sldId id="306" r:id="rId20"/>
    <p:sldId id="303" r:id="rId21"/>
    <p:sldId id="305" r:id="rId22"/>
    <p:sldId id="304" r:id="rId23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56" d="100"/>
          <a:sy n="56" d="100"/>
        </p:scale>
        <p:origin x="-1016" y="-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C2F812-9923-4901-96B6-0D2E004D4925}" type="datetimeFigureOut">
              <a:rPr lang="it-IT" smtClean="0"/>
              <a:pPr/>
              <a:t>21/03/2019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9400AC-C134-4ECA-A2D6-519F780D3E91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1785918" y="1357298"/>
            <a:ext cx="5786478" cy="2286016"/>
          </a:xfrm>
        </p:spPr>
        <p:txBody>
          <a:bodyPr>
            <a:noAutofit/>
          </a:bodyPr>
          <a:lstStyle/>
          <a:p>
            <a:pPr algn="ctr"/>
            <a:r>
              <a:rPr lang="it-IT" sz="4800" dirty="0" smtClean="0">
                <a:latin typeface="Garamond" pitchFamily="18" charset="0"/>
              </a:rPr>
              <a:t/>
            </a:r>
            <a:br>
              <a:rPr lang="it-IT" sz="4800" dirty="0" smtClean="0">
                <a:latin typeface="Garamond" pitchFamily="18" charset="0"/>
              </a:rPr>
            </a:br>
            <a:r>
              <a:rPr lang="it-IT" sz="4800" dirty="0" smtClean="0">
                <a:latin typeface="Garamond" pitchFamily="18" charset="0"/>
              </a:rPr>
              <a:t>Le politiche sociali e il benessere della comunità locale.</a:t>
            </a:r>
            <a:endParaRPr lang="it-IT" sz="4800" dirty="0">
              <a:latin typeface="Garamond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500298" y="3857628"/>
            <a:ext cx="40719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err="1" smtClean="0">
                <a:latin typeface="Garamond" pitchFamily="18" charset="0"/>
              </a:rPr>
              <a:t>Cologne</a:t>
            </a:r>
            <a:r>
              <a:rPr lang="it-IT" sz="2000" i="1" dirty="0" smtClean="0">
                <a:latin typeface="Garamond" pitchFamily="18" charset="0"/>
              </a:rPr>
              <a:t>,  7 marzo 2019</a:t>
            </a:r>
          </a:p>
          <a:p>
            <a:endParaRPr lang="it-IT" sz="2000" i="1" dirty="0" smtClean="0">
              <a:latin typeface="Garamond" pitchFamily="18" charset="0"/>
            </a:endParaRPr>
          </a:p>
          <a:p>
            <a:endParaRPr lang="it-IT" sz="2000" i="1" dirty="0" smtClean="0">
              <a:latin typeface="Garamond" pitchFamily="18" charset="0"/>
            </a:endParaRPr>
          </a:p>
          <a:p>
            <a:pPr algn="ctr"/>
            <a:r>
              <a:rPr lang="it-IT" sz="1400" i="1" dirty="0" smtClean="0">
                <a:latin typeface="Garamond" pitchFamily="18" charset="0"/>
              </a:rPr>
              <a:t>Piera Valenti</a:t>
            </a:r>
          </a:p>
          <a:p>
            <a:pPr algn="ctr"/>
            <a:r>
              <a:rPr lang="it-IT" sz="1400" i="1" dirty="0" smtClean="0">
                <a:latin typeface="Garamond" pitchFamily="18" charset="0"/>
              </a:rPr>
              <a:t>Responsabile Settore Servizi Sociali Comune di Palazzolo sull’Oglio e Responsabile Ufficio di Piano Ambito Distrettuale n. 6 Monte Orfano (Comuni di </a:t>
            </a:r>
            <a:r>
              <a:rPr lang="it-IT" sz="1400" i="1" dirty="0" err="1" smtClean="0">
                <a:latin typeface="Garamond" pitchFamily="18" charset="0"/>
              </a:rPr>
              <a:t>Adro</a:t>
            </a:r>
            <a:r>
              <a:rPr lang="it-IT" sz="1400" i="1" dirty="0" smtClean="0">
                <a:latin typeface="Garamond" pitchFamily="18" charset="0"/>
              </a:rPr>
              <a:t>, Capriolo, </a:t>
            </a:r>
            <a:r>
              <a:rPr lang="it-IT" sz="1400" i="1" dirty="0" err="1" smtClean="0">
                <a:latin typeface="Garamond" pitchFamily="18" charset="0"/>
              </a:rPr>
              <a:t>Cologne</a:t>
            </a:r>
            <a:r>
              <a:rPr lang="it-IT" sz="1400" i="1" dirty="0" smtClean="0">
                <a:latin typeface="Garamond" pitchFamily="18" charset="0"/>
              </a:rPr>
              <a:t>, </a:t>
            </a:r>
            <a:r>
              <a:rPr lang="it-IT" sz="1400" i="1" dirty="0" err="1" smtClean="0">
                <a:latin typeface="Garamond" pitchFamily="18" charset="0"/>
              </a:rPr>
              <a:t>Erbusco</a:t>
            </a:r>
            <a:r>
              <a:rPr lang="it-IT" sz="1400" i="1" dirty="0" smtClean="0">
                <a:latin typeface="Garamond" pitchFamily="18" charset="0"/>
              </a:rPr>
              <a:t>, Palazzolo sull’Oglio e </a:t>
            </a:r>
            <a:r>
              <a:rPr lang="it-IT" sz="1400" i="1" dirty="0" err="1" smtClean="0">
                <a:latin typeface="Garamond" pitchFamily="18" charset="0"/>
              </a:rPr>
              <a:t>Pontoglio</a:t>
            </a:r>
            <a:r>
              <a:rPr lang="it-IT" sz="1400" i="1" dirty="0" smtClean="0">
                <a:latin typeface="Garamond" pitchFamily="18" charset="0"/>
              </a:rPr>
              <a:t>)</a:t>
            </a:r>
          </a:p>
          <a:p>
            <a:endParaRPr lang="it-IT" sz="2000" i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81008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71472" y="1214422"/>
            <a:ext cx="7429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2400" dirty="0" smtClean="0"/>
          </a:p>
          <a:p>
            <a:pPr algn="just"/>
            <a:r>
              <a:rPr lang="it-IT" sz="2400" dirty="0" smtClean="0">
                <a:latin typeface="Garamond" pitchFamily="18" charset="0"/>
              </a:rPr>
              <a:t>LA FUNZIONE SOCIALE È FORTEMENTE EVOLUTA A PARTIRE DALLA FINE DEGLI ANNI ’90;</a:t>
            </a:r>
          </a:p>
          <a:p>
            <a:pPr algn="just"/>
            <a:endParaRPr lang="it-IT" sz="2400" dirty="0" smtClean="0">
              <a:latin typeface="Garamond" pitchFamily="18" charset="0"/>
            </a:endParaRPr>
          </a:p>
          <a:p>
            <a:pPr algn="just"/>
            <a:endParaRPr lang="it-IT" sz="2400" dirty="0" smtClean="0">
              <a:latin typeface="Garamond" pitchFamily="18" charset="0"/>
            </a:endParaRPr>
          </a:p>
          <a:p>
            <a:pPr algn="just"/>
            <a:r>
              <a:rPr lang="it-IT" sz="2400" dirty="0" smtClean="0">
                <a:latin typeface="Garamond" pitchFamily="18" charset="0"/>
              </a:rPr>
              <a:t>I CAMBIAMENTI SOCIOLOGI ED ECONOMICI HANNO RESO PIÙ FRAGILI  LE PERSONE E LE COMUNITÀ E RESO INEVITABILE UN MAGGIOR INVESTIMENTO PUBBLICO, NON SOLO IN TERMINI </a:t>
            </a:r>
            <a:r>
              <a:rPr lang="it-IT" sz="2400" dirty="0" err="1" smtClean="0">
                <a:latin typeface="Garamond" pitchFamily="18" charset="0"/>
              </a:rPr>
              <a:t>DI</a:t>
            </a:r>
            <a:r>
              <a:rPr lang="it-IT" sz="2400" dirty="0" smtClean="0">
                <a:latin typeface="Garamond" pitchFamily="18" charset="0"/>
              </a:rPr>
              <a:t> RISORSE ECONOMICHE, MA </a:t>
            </a:r>
            <a:r>
              <a:rPr lang="it-IT" sz="2400" dirty="0" err="1" smtClean="0">
                <a:latin typeface="Garamond" pitchFamily="18" charset="0"/>
              </a:rPr>
              <a:t>DI</a:t>
            </a:r>
            <a:r>
              <a:rPr lang="it-IT" sz="2400" dirty="0" smtClean="0">
                <a:latin typeface="Garamond" pitchFamily="18" charset="0"/>
              </a:rPr>
              <a:t> REGIA – PROMOZIONE – CONNESSIONE.</a:t>
            </a:r>
            <a:endParaRPr lang="it-IT" sz="2400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00100" y="1142984"/>
            <a:ext cx="70723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dirty="0" smtClean="0">
                <a:latin typeface="Garamond" pitchFamily="18" charset="0"/>
              </a:rPr>
              <a:t>Di cosa si occupano oggi le politiche sociali?</a:t>
            </a:r>
          </a:p>
          <a:p>
            <a:endParaRPr lang="it-IT" sz="2800" dirty="0" smtClean="0">
              <a:latin typeface="Garamond" pitchFamily="18" charset="0"/>
            </a:endParaRPr>
          </a:p>
          <a:p>
            <a:pPr algn="just"/>
            <a:r>
              <a:rPr lang="it-IT" sz="2800" dirty="0" smtClean="0">
                <a:latin typeface="Garamond" pitchFamily="18" charset="0"/>
              </a:rPr>
              <a:t>LA LEGGE QUADRO N. 328 DEL 8 NOVEMBRE 2000;</a:t>
            </a:r>
          </a:p>
          <a:p>
            <a:pPr algn="just"/>
            <a:endParaRPr lang="it-IT" sz="2800" dirty="0" smtClean="0">
              <a:latin typeface="Garamond" pitchFamily="18" charset="0"/>
            </a:endParaRPr>
          </a:p>
          <a:p>
            <a:pPr algn="just"/>
            <a:r>
              <a:rPr lang="it-IT" sz="2800" dirty="0" smtClean="0">
                <a:latin typeface="Garamond" pitchFamily="18" charset="0"/>
              </a:rPr>
              <a:t>SI PARLA </a:t>
            </a:r>
            <a:r>
              <a:rPr lang="it-IT" sz="2800" dirty="0" err="1" smtClean="0">
                <a:latin typeface="Garamond" pitchFamily="18" charset="0"/>
              </a:rPr>
              <a:t>DI</a:t>
            </a:r>
            <a:r>
              <a:rPr lang="it-IT" sz="2800" dirty="0" smtClean="0">
                <a:latin typeface="Garamond" pitchFamily="18" charset="0"/>
              </a:rPr>
              <a:t> </a:t>
            </a:r>
            <a:r>
              <a:rPr lang="it-IT" sz="2800" b="1" u="sng" dirty="0" smtClean="0">
                <a:latin typeface="Garamond" pitchFamily="18" charset="0"/>
              </a:rPr>
              <a:t>INTERVENTI E SERVIZI </a:t>
            </a:r>
            <a:r>
              <a:rPr lang="it-IT" sz="2800" dirty="0" smtClean="0">
                <a:latin typeface="Garamond" pitchFamily="18" charset="0"/>
              </a:rPr>
              <a:t>PERCHE’ E’ UN </a:t>
            </a:r>
            <a:r>
              <a:rPr lang="it-IT" sz="2800" b="1" u="sng" dirty="0" smtClean="0">
                <a:latin typeface="Garamond" pitchFamily="18" charset="0"/>
              </a:rPr>
              <a:t>SISTEMA</a:t>
            </a:r>
            <a:r>
              <a:rPr lang="it-IT" sz="2800" dirty="0" smtClean="0">
                <a:latin typeface="Garamond" pitchFamily="18" charset="0"/>
              </a:rPr>
              <a:t> FATTO PREVALENTEMENTE </a:t>
            </a:r>
            <a:r>
              <a:rPr lang="it-IT" sz="2800" dirty="0" err="1" smtClean="0">
                <a:latin typeface="Garamond" pitchFamily="18" charset="0"/>
              </a:rPr>
              <a:t>DI</a:t>
            </a:r>
            <a:r>
              <a:rPr lang="it-IT" sz="2800" dirty="0" smtClean="0">
                <a:latin typeface="Garamond" pitchFamily="18" charset="0"/>
              </a:rPr>
              <a:t> INTERVENTI, ATTIVITA’, PROGETTI E SERVIZI</a:t>
            </a:r>
          </a:p>
          <a:p>
            <a:endParaRPr lang="it-IT" sz="2800" dirty="0" smtClean="0">
              <a:latin typeface="Garamond" pitchFamily="18" charset="0"/>
            </a:endParaRPr>
          </a:p>
          <a:p>
            <a:endParaRPr lang="it-IT" sz="28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928662" y="714356"/>
            <a:ext cx="7286676" cy="492922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b="1" dirty="0" smtClean="0">
                <a:latin typeface="Garamond" pitchFamily="18" charset="0"/>
              </a:rPr>
              <a:t>CHI SONO GLI ATTORI DELLE POLITICHE  SOCIALI? </a:t>
            </a:r>
          </a:p>
          <a:p>
            <a:pPr>
              <a:buNone/>
            </a:pPr>
            <a:endParaRPr lang="it-IT" dirty="0" smtClean="0">
              <a:latin typeface="Garamond" pitchFamily="18" charset="0"/>
            </a:endParaRPr>
          </a:p>
          <a:p>
            <a:pPr>
              <a:buNone/>
            </a:pPr>
            <a:r>
              <a:rPr lang="it-IT" dirty="0" smtClean="0">
                <a:latin typeface="Garamond" pitchFamily="18" charset="0"/>
              </a:rPr>
              <a:t>attori istituzionali:</a:t>
            </a:r>
          </a:p>
          <a:p>
            <a:pPr>
              <a:buNone/>
            </a:pPr>
            <a:endParaRPr lang="it-IT" sz="1200" dirty="0" smtClean="0">
              <a:latin typeface="Garamond" pitchFamily="18" charset="0"/>
            </a:endParaRPr>
          </a:p>
          <a:p>
            <a:pPr lvl="0" algn="just"/>
            <a:r>
              <a:rPr lang="it-IT" dirty="0" smtClean="0">
                <a:latin typeface="Garamond" pitchFamily="18" charset="0"/>
              </a:rPr>
              <a:t>COMUNI SINGOLI O ASSOCIATI;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AZIENDE PUBBLICHE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SERVIZI;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COOPERAZIONE;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FONDAZIONI PRIVATE;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ASSOCIAZIONI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VOLONTARIATO FORMALI E  RICONOSCIUTE;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ASSOCIAZIONI INFORMALI E/O RETI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CITTADINI E/O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FAMIGLIE.</a:t>
            </a:r>
          </a:p>
          <a:p>
            <a:endParaRPr lang="it-IT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285852" y="857232"/>
            <a:ext cx="6500858" cy="450059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b="1" dirty="0" smtClean="0">
                <a:latin typeface="Garamond" pitchFamily="18" charset="0"/>
              </a:rPr>
              <a:t>Figure/profili professionali tipici delle politiche sociali:</a:t>
            </a:r>
          </a:p>
          <a:p>
            <a:pPr>
              <a:buNone/>
            </a:pPr>
            <a:endParaRPr lang="it-IT" sz="1200" dirty="0" smtClean="0">
              <a:latin typeface="Garamond" pitchFamily="18" charset="0"/>
            </a:endParaRPr>
          </a:p>
          <a:p>
            <a:pPr lvl="0" algn="just"/>
            <a:r>
              <a:rPr lang="it-IT" dirty="0" smtClean="0">
                <a:latin typeface="Garamond" pitchFamily="18" charset="0"/>
              </a:rPr>
              <a:t>ASSISTENTE SOCIALE;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EDUCATORI/ANIMATORI;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AUSILIARI SOCIO ASSISTENZIALI (ASA);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OPERATORI SOCIO ASSISTENZIALI (OSS);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OPERATORI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SUPPORTO (OPERATORE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SPORTELLO, AUTISTA, ACCOMPAGNATORE, ….);</a:t>
            </a:r>
          </a:p>
          <a:p>
            <a:pPr lvl="0" algn="just"/>
            <a:r>
              <a:rPr lang="it-IT" dirty="0" smtClean="0">
                <a:latin typeface="Garamond" pitchFamily="18" charset="0"/>
              </a:rPr>
              <a:t>ASSISTENTI FAMILIARI;</a:t>
            </a:r>
          </a:p>
          <a:p>
            <a:pPr algn="just"/>
            <a:r>
              <a:rPr lang="it-IT" dirty="0" smtClean="0">
                <a:latin typeface="Garamond" pitchFamily="18" charset="0"/>
              </a:rPr>
              <a:t>VOLONTARI;</a:t>
            </a:r>
          </a:p>
          <a:p>
            <a:pPr algn="just"/>
            <a:r>
              <a:rPr lang="it-IT" dirty="0" smtClean="0">
                <a:latin typeface="Garamond" pitchFamily="18" charset="0"/>
              </a:rPr>
              <a:t>CARE GIVER (PROFESSIONALI E NON).</a:t>
            </a:r>
            <a:endParaRPr lang="it-IT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785786" y="1142984"/>
            <a:ext cx="7786742" cy="400052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b="1" dirty="0" smtClean="0">
                <a:latin typeface="Garamond" pitchFamily="18" charset="0"/>
              </a:rPr>
              <a:t>Di CHI si prendono cura le politiche sociali?</a:t>
            </a:r>
          </a:p>
          <a:p>
            <a:pPr>
              <a:buNone/>
            </a:pPr>
            <a:endParaRPr lang="it-IT" sz="1500" dirty="0" smtClean="0">
              <a:latin typeface="Garamond" pitchFamily="18" charset="0"/>
            </a:endParaRPr>
          </a:p>
          <a:p>
            <a:pPr lvl="0">
              <a:buNone/>
            </a:pPr>
            <a:r>
              <a:rPr lang="it-IT" dirty="0" smtClean="0">
                <a:latin typeface="Garamond" pitchFamily="18" charset="0"/>
              </a:rPr>
              <a:t>1. DELLE PERSONE </a:t>
            </a:r>
            <a:r>
              <a:rPr lang="it-IT" b="1" u="sng" dirty="0" smtClean="0">
                <a:latin typeface="Garamond" pitchFamily="18" charset="0"/>
              </a:rPr>
              <a:t>– GLI UTENTI (</a:t>
            </a:r>
            <a:r>
              <a:rPr lang="it-IT" sz="1100" b="1" u="sng" dirty="0" smtClean="0">
                <a:latin typeface="Garamond" pitchFamily="18" charset="0"/>
              </a:rPr>
              <a:t>COLORO CHE USUFRUISCONO) -</a:t>
            </a:r>
            <a:endParaRPr lang="it-IT" sz="1100" dirty="0" smtClean="0">
              <a:latin typeface="Garamond" pitchFamily="18" charset="0"/>
            </a:endParaRPr>
          </a:p>
          <a:p>
            <a:pPr algn="just"/>
            <a:r>
              <a:rPr lang="it-IT" dirty="0" smtClean="0">
                <a:latin typeface="Garamond" pitchFamily="18" charset="0"/>
              </a:rPr>
              <a:t>- FRAGILI IN CONDIZIONI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CRONICITA’(ma la fragilità sociale non ha a che fare solo con il concetto di salute e di assenza di malattia);</a:t>
            </a:r>
          </a:p>
          <a:p>
            <a:pPr algn="just"/>
            <a:r>
              <a:rPr lang="it-IT" dirty="0" smtClean="0">
                <a:latin typeface="Garamond" pitchFamily="18" charset="0"/>
              </a:rPr>
              <a:t>- CHE NEL PERCORSO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VITA INCONTRANO MOMENTI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FRAGILITA’ (CURA DEI FIGLI, DEGLI ANZIANI, SPERIMENTAZIONE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CONDIZIONI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DISAGIO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VARIA NATURA, ECC.);</a:t>
            </a:r>
          </a:p>
          <a:p>
            <a:endParaRPr lang="it-IT" dirty="0" smtClean="0">
              <a:latin typeface="Garamond" pitchFamily="18" charset="0"/>
            </a:endParaRPr>
          </a:p>
          <a:p>
            <a:pPr algn="just">
              <a:buNone/>
            </a:pPr>
            <a:r>
              <a:rPr lang="it-IT" dirty="0" smtClean="0">
                <a:latin typeface="Garamond" pitchFamily="18" charset="0"/>
              </a:rPr>
              <a:t>2. DELLE ORGANIZZAZIONI E DELLE COMUNITA’ (favorisce lo sviluppo di sinergie e connessioni).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714348" y="928670"/>
            <a:ext cx="7358114" cy="4286279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2400" b="1" dirty="0" smtClean="0">
                <a:latin typeface="Garamond" pitchFamily="18" charset="0"/>
              </a:rPr>
              <a:t>QUALI SONO LE PRESTAZIONI/I SERVIZI/LE ATTIVITA/I PROGETTI GESTITI/PROMOSSI/OFFERTI DALLE POLITICHE SOCIALI E FRUIBILI DAGLI UTENTI?</a:t>
            </a:r>
          </a:p>
          <a:p>
            <a:pPr algn="ctr">
              <a:buNone/>
            </a:pPr>
            <a:endParaRPr lang="it-IT" sz="2400" dirty="0" smtClean="0">
              <a:latin typeface="Garamond" pitchFamily="18" charset="0"/>
            </a:endParaRPr>
          </a:p>
          <a:p>
            <a:pPr lvl="0"/>
            <a:r>
              <a:rPr lang="it-IT" sz="2400" dirty="0" smtClean="0">
                <a:latin typeface="Garamond" pitchFamily="18" charset="0"/>
              </a:rPr>
              <a:t>SAD;</a:t>
            </a:r>
          </a:p>
          <a:p>
            <a:pPr lvl="0"/>
            <a:r>
              <a:rPr lang="it-IT" sz="2400" dirty="0" smtClean="0">
                <a:latin typeface="Garamond" pitchFamily="18" charset="0"/>
              </a:rPr>
              <a:t>PASTI A DOMICILIO;</a:t>
            </a:r>
          </a:p>
          <a:p>
            <a:pPr lvl="0"/>
            <a:r>
              <a:rPr lang="it-IT" sz="2400" dirty="0" smtClean="0">
                <a:latin typeface="Garamond" pitchFamily="18" charset="0"/>
              </a:rPr>
              <a:t>PASTI PRESSO MENSE SOCIALI;</a:t>
            </a:r>
          </a:p>
          <a:p>
            <a:pPr lvl="0"/>
            <a:r>
              <a:rPr lang="it-IT" sz="2400" dirty="0" smtClean="0">
                <a:latin typeface="Garamond" pitchFamily="18" charset="0"/>
              </a:rPr>
              <a:t>TRASPORTO SOCIALE (ANCHE ASSISTITO);</a:t>
            </a:r>
          </a:p>
          <a:p>
            <a:pPr lvl="0"/>
            <a:r>
              <a:rPr lang="it-IT" sz="2400" dirty="0" smtClean="0">
                <a:latin typeface="Garamond" pitchFamily="18" charset="0"/>
              </a:rPr>
              <a:t>TELESOCCORSO/TELEASSISTENZA;</a:t>
            </a:r>
          </a:p>
          <a:p>
            <a:pPr lvl="0"/>
            <a:r>
              <a:rPr lang="it-IT" sz="2400" dirty="0" smtClean="0">
                <a:latin typeface="Garamond" pitchFamily="18" charset="0"/>
              </a:rPr>
              <a:t>ORGANIZZAZIONE E FREQUENZA A CENTRI DIURNI RICREATIVI;</a:t>
            </a:r>
          </a:p>
          <a:p>
            <a:endParaRPr lang="it-IT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642910" y="928670"/>
            <a:ext cx="7429552" cy="4214842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it-IT" sz="8000" dirty="0" smtClean="0">
                <a:latin typeface="Garamond" pitchFamily="18" charset="0"/>
              </a:rPr>
              <a:t>SOSTEGNI ECONOMICI PER L’ATTIVITA’ </a:t>
            </a:r>
            <a:r>
              <a:rPr lang="it-IT" sz="8000" dirty="0" err="1" smtClean="0">
                <a:latin typeface="Garamond" pitchFamily="18" charset="0"/>
              </a:rPr>
              <a:t>DI</a:t>
            </a:r>
            <a:r>
              <a:rPr lang="it-IT" sz="8000" dirty="0" smtClean="0">
                <a:latin typeface="Garamond" pitchFamily="18" charset="0"/>
              </a:rPr>
              <a:t> CURA SVOLTA DAI CAR GIVER O DA ASSISTENTE PERSONALE (BUONI SOCIALI/VOUCHER SOCIALI);</a:t>
            </a:r>
          </a:p>
          <a:p>
            <a:pPr lvl="0" algn="just">
              <a:lnSpc>
                <a:spcPct val="120000"/>
              </a:lnSpc>
              <a:buNone/>
            </a:pPr>
            <a:endParaRPr lang="it-IT" sz="8000" dirty="0" smtClean="0">
              <a:latin typeface="Garamond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it-IT" sz="8000" dirty="0" smtClean="0">
                <a:latin typeface="Garamond" pitchFamily="18" charset="0"/>
              </a:rPr>
              <a:t>SOSTEGNI ECONOMICI </a:t>
            </a:r>
            <a:r>
              <a:rPr lang="it-IT" sz="8000" b="1" u="sng" dirty="0" smtClean="0">
                <a:latin typeface="Garamond" pitchFamily="18" charset="0"/>
              </a:rPr>
              <a:t>SPECIFICI</a:t>
            </a:r>
            <a:r>
              <a:rPr lang="it-IT" sz="8000" dirty="0" smtClean="0">
                <a:latin typeface="Garamond" pitchFamily="18" charset="0"/>
              </a:rPr>
              <a:t> (PER LA LOCAZIONE, LE SPESE CONNESSE ALLE UTENZE DOMESTICHE, LE SPESE SANITARIE, L’ELIMINAZIONE DELLE BARRIERE ARCHITETTONICHE, ECC.) E </a:t>
            </a:r>
            <a:r>
              <a:rPr lang="it-IT" sz="8000" b="1" u="sng" dirty="0" smtClean="0">
                <a:latin typeface="Garamond" pitchFamily="18" charset="0"/>
              </a:rPr>
              <a:t>INDISTINTI </a:t>
            </a:r>
            <a:r>
              <a:rPr lang="it-IT" sz="8000" dirty="0" smtClean="0">
                <a:latin typeface="Garamond" pitchFamily="18" charset="0"/>
              </a:rPr>
              <a:t>(STRAORDINARI);</a:t>
            </a:r>
          </a:p>
          <a:p>
            <a:pPr lvl="0" algn="just">
              <a:lnSpc>
                <a:spcPct val="120000"/>
              </a:lnSpc>
              <a:buNone/>
            </a:pPr>
            <a:endParaRPr lang="it-IT" sz="8000" dirty="0" smtClean="0">
              <a:latin typeface="Garamond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it-IT" sz="8000" dirty="0" smtClean="0">
                <a:latin typeface="Garamond" pitchFamily="18" charset="0"/>
              </a:rPr>
              <a:t>SOSTEGNO NEL PAGAMENTO </a:t>
            </a:r>
            <a:r>
              <a:rPr lang="it-IT" sz="8000" dirty="0" err="1" smtClean="0">
                <a:latin typeface="Garamond" pitchFamily="18" charset="0"/>
              </a:rPr>
              <a:t>DI</a:t>
            </a:r>
            <a:r>
              <a:rPr lang="it-IT" sz="8000" dirty="0" smtClean="0">
                <a:latin typeface="Garamond" pitchFamily="18" charset="0"/>
              </a:rPr>
              <a:t> RETTE PER RICOVERO IN STRUTTURE (quali ad esempio CDI, RSA, COMUNITA’ ASSISTENZIALI, MINI ALLOGGI PROTETTI, ECC.);</a:t>
            </a:r>
          </a:p>
          <a:p>
            <a:pPr lvl="0" algn="just">
              <a:buNone/>
            </a:pPr>
            <a:endParaRPr lang="it-IT" dirty="0" smtClean="0">
              <a:solidFill>
                <a:srgbClr val="FFC000"/>
              </a:solidFill>
              <a:latin typeface="Garamond" pitchFamily="18" charset="0"/>
            </a:endParaRP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 txBox="1">
            <a:spLocks/>
          </p:cNvSpPr>
          <p:nvPr/>
        </p:nvSpPr>
        <p:spPr>
          <a:xfrm>
            <a:off x="857224" y="857232"/>
            <a:ext cx="7429552" cy="4000527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it-IT" sz="9600" dirty="0" smtClean="0">
                <a:latin typeface="Garamond" pitchFamily="18" charset="0"/>
              </a:rPr>
              <a:t>ACCESSO AGLI ALLOGGI PUBBLICI sulla base di quote di riserva rispetto alla generalità’ dei cittadini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it-IT" sz="9600" dirty="0" smtClean="0">
                <a:latin typeface="Garamond" pitchFamily="18" charset="0"/>
              </a:rPr>
              <a:t>ATTIVAZIONE PROGETTI PROMOSSI DA REGIONE LOMBARDIA (Conciliazione, GAP, Donne vittime di violenza, ecc.)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t-IT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SOLLIEVO (mediante ricovero residenziale o sollievo diurno o progetti di supporto specifici, ecc.);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it-IT" sz="8000" b="1" u="sng" dirty="0" smtClean="0">
                <a:latin typeface="Garamond" pitchFamily="18" charset="0"/>
              </a:rPr>
              <a:t>ORIENTAMENTO ALLA RETE DEL TERRITORIO, ASCOLTO, PRESA IN CARICO E VALUTAZIONE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it-IT" sz="9600" b="1" i="0" u="sng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28662" y="1357296"/>
            <a:ext cx="78581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 smtClean="0"/>
              <a:t>SI PARLA </a:t>
            </a:r>
            <a:r>
              <a:rPr lang="it-IT" sz="2400" dirty="0" err="1" smtClean="0"/>
              <a:t>DI</a:t>
            </a:r>
            <a:r>
              <a:rPr lang="it-IT" sz="2400" dirty="0" smtClean="0"/>
              <a:t> SPERIMENTAZIONI, </a:t>
            </a:r>
            <a:r>
              <a:rPr lang="it-IT" sz="2400" dirty="0" err="1" smtClean="0"/>
              <a:t>DI</a:t>
            </a:r>
            <a:r>
              <a:rPr lang="it-IT" sz="2400" dirty="0" smtClean="0"/>
              <a:t> PROGETTI INNOVATIVI.</a:t>
            </a:r>
          </a:p>
          <a:p>
            <a:pPr algn="just"/>
            <a:endParaRPr lang="it-IT" sz="2400" dirty="0" smtClean="0"/>
          </a:p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C’È UN PROBLEMA </a:t>
            </a:r>
            <a:r>
              <a:rPr lang="it-IT" sz="2400" dirty="0" err="1" smtClean="0"/>
              <a:t>DI</a:t>
            </a:r>
            <a:r>
              <a:rPr lang="it-IT" sz="2400" dirty="0" smtClean="0"/>
              <a:t> </a:t>
            </a:r>
            <a:r>
              <a:rPr lang="it-IT" sz="2400" b="1" dirty="0" smtClean="0"/>
              <a:t>COSTI E </a:t>
            </a:r>
            <a:r>
              <a:rPr lang="it-IT" sz="2400" b="1" dirty="0" err="1" smtClean="0"/>
              <a:t>DI</a:t>
            </a:r>
            <a:r>
              <a:rPr lang="it-IT" sz="2400" b="1" dirty="0" smtClean="0"/>
              <a:t> TENUTA (SOSTENIBILITA’) </a:t>
            </a:r>
            <a:r>
              <a:rPr lang="it-IT" sz="2400" dirty="0" smtClean="0"/>
              <a:t>DELLE STRUTTURE E ANCHE PER QUESTA RAGIONE, SOPRATTUTTO A PARTIRE DAL 2008 - </a:t>
            </a:r>
            <a:r>
              <a:rPr lang="it-IT" sz="2400" dirty="0" err="1" smtClean="0"/>
              <a:t>L.R.</a:t>
            </a:r>
            <a:r>
              <a:rPr lang="it-IT" sz="2400" dirty="0" smtClean="0"/>
              <a:t> 3/2008), SI SONO MAN MANO PROMOSSE SPERIMENTAZIONI CHE HANNO LA CARATTERISTICA </a:t>
            </a:r>
            <a:r>
              <a:rPr lang="it-IT" sz="2400" dirty="0" err="1" smtClean="0"/>
              <a:t>DI</a:t>
            </a:r>
            <a:r>
              <a:rPr lang="it-IT" sz="2400" dirty="0" smtClean="0"/>
              <a:t> ESSERE PIÙ FLESSIBILI (MA SPESSO ANCHE MENO COSTOSE) DEI SERVIZI STANDARDIZZATI</a:t>
            </a: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000100" y="1000108"/>
            <a:ext cx="7215238" cy="4214842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endParaRPr lang="it-IT" dirty="0" smtClean="0"/>
          </a:p>
          <a:p>
            <a:pPr lvl="0" algn="ctr"/>
            <a:r>
              <a:rPr lang="it-IT" sz="3400" dirty="0" smtClean="0">
                <a:latin typeface="Garamond" pitchFamily="18" charset="0"/>
              </a:rPr>
              <a:t>I SERVIZI OFFERTI/GESTITI DAL SISTEMA  SOCIALE </a:t>
            </a:r>
            <a:r>
              <a:rPr lang="it-IT" sz="3400" b="1" u="sng" dirty="0" smtClean="0">
                <a:latin typeface="Garamond" pitchFamily="18" charset="0"/>
              </a:rPr>
              <a:t>NON SONO </a:t>
            </a:r>
            <a:r>
              <a:rPr lang="it-IT" sz="3400" dirty="0" smtClean="0">
                <a:latin typeface="Garamond" pitchFamily="18" charset="0"/>
              </a:rPr>
              <a:t>GRATUITI</a:t>
            </a:r>
          </a:p>
          <a:p>
            <a:pPr lvl="0">
              <a:buNone/>
            </a:pPr>
            <a:endParaRPr lang="it-IT" sz="3100" dirty="0" smtClean="0">
              <a:latin typeface="Garamond" pitchFamily="18" charset="0"/>
            </a:endParaRPr>
          </a:p>
          <a:p>
            <a:pPr lvl="0" algn="ctr"/>
            <a:r>
              <a:rPr lang="it-IT" sz="3400" dirty="0" smtClean="0">
                <a:latin typeface="Garamond" pitchFamily="18" charset="0"/>
              </a:rPr>
              <a:t>LE REGOLE </a:t>
            </a:r>
            <a:r>
              <a:rPr lang="it-IT" sz="3400" dirty="0" err="1" smtClean="0">
                <a:latin typeface="Garamond" pitchFamily="18" charset="0"/>
              </a:rPr>
              <a:t>DI</a:t>
            </a:r>
            <a:r>
              <a:rPr lang="it-IT" sz="3400" dirty="0" smtClean="0">
                <a:latin typeface="Garamond" pitchFamily="18" charset="0"/>
              </a:rPr>
              <a:t> COMPARTECIPAZIONE AL COSTO DEI SERVIZI </a:t>
            </a:r>
            <a:r>
              <a:rPr lang="it-IT" sz="3400" b="1" dirty="0" smtClean="0">
                <a:latin typeface="Garamond" pitchFamily="18" charset="0"/>
              </a:rPr>
              <a:t>NON SONO SEMPRE  OMOGENEE </a:t>
            </a:r>
            <a:r>
              <a:rPr lang="it-IT" sz="3400" dirty="0" smtClean="0">
                <a:latin typeface="Garamond" pitchFamily="18" charset="0"/>
              </a:rPr>
              <a:t>SUL TERRITORIO</a:t>
            </a:r>
          </a:p>
          <a:p>
            <a:pPr lvl="0">
              <a:buNone/>
            </a:pPr>
            <a:endParaRPr lang="it-IT" sz="3100" dirty="0" smtClean="0">
              <a:latin typeface="Garamond" pitchFamily="18" charset="0"/>
            </a:endParaRPr>
          </a:p>
          <a:p>
            <a:r>
              <a:rPr lang="it-IT" sz="3100" dirty="0" smtClean="0">
                <a:latin typeface="Garamond" pitchFamily="18" charset="0"/>
              </a:rPr>
              <a:t>IL </a:t>
            </a:r>
            <a:r>
              <a:rPr lang="it-IT" sz="3100" dirty="0" err="1" smtClean="0">
                <a:latin typeface="Garamond" pitchFamily="18" charset="0"/>
              </a:rPr>
              <a:t>D.P.C.M.</a:t>
            </a:r>
            <a:r>
              <a:rPr lang="it-IT" sz="3100" dirty="0" smtClean="0">
                <a:latin typeface="Garamond" pitchFamily="18" charset="0"/>
              </a:rPr>
              <a:t> 159/2013 E L’INDICATORE DELLA SITUAZIONE ECONOMICA EQUIVALENTE (ISEE) E I PROBLEMI CONNESSI</a:t>
            </a:r>
          </a:p>
          <a:p>
            <a:endParaRPr lang="it-IT" sz="3100" dirty="0" smtClean="0">
              <a:latin typeface="Garamond" pitchFamily="18" charset="0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071538" y="1285860"/>
            <a:ext cx="7143800" cy="371477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it-IT" dirty="0" smtClean="0"/>
          </a:p>
          <a:p>
            <a:pPr algn="just"/>
            <a:r>
              <a:rPr lang="it-IT" b="1" dirty="0" smtClean="0">
                <a:latin typeface="Garamond" pitchFamily="18" charset="0"/>
              </a:rPr>
              <a:t>COME SI ACCEDE/SI ATTIVANO LE PRESTAZIONI DEL SISTEMA SOCIALE:</a:t>
            </a:r>
          </a:p>
          <a:p>
            <a:pPr algn="just">
              <a:buNone/>
            </a:pPr>
            <a:endParaRPr lang="it-IT" b="1" dirty="0" smtClean="0">
              <a:latin typeface="Garamond" pitchFamily="18" charset="0"/>
            </a:endParaRPr>
          </a:p>
          <a:p>
            <a:r>
              <a:rPr lang="it-IT" b="1" dirty="0" smtClean="0">
                <a:latin typeface="Garamond" pitchFamily="18" charset="0"/>
              </a:rPr>
              <a:t>CHI PRESENTA LA RICHIESTA?</a:t>
            </a:r>
          </a:p>
          <a:p>
            <a:pPr>
              <a:buNone/>
            </a:pPr>
            <a:endParaRPr lang="it-IT" b="1" dirty="0" smtClean="0">
              <a:latin typeface="Garamond" pitchFamily="18" charset="0"/>
            </a:endParaRPr>
          </a:p>
          <a:p>
            <a:r>
              <a:rPr lang="it-IT" b="1" dirty="0" smtClean="0">
                <a:latin typeface="Garamond" pitchFamily="18" charset="0"/>
              </a:rPr>
              <a:t>A CHI SI RIVOLGE L’UTENTE PER ATTIVARE UN SERVIZIO?</a:t>
            </a:r>
          </a:p>
          <a:p>
            <a:pPr>
              <a:buNone/>
            </a:pPr>
            <a:endParaRPr lang="it-IT" b="1" dirty="0" smtClean="0">
              <a:latin typeface="Garamond" pitchFamily="18" charset="0"/>
            </a:endParaRPr>
          </a:p>
          <a:p>
            <a:pPr algn="just"/>
            <a:r>
              <a:rPr lang="it-IT" b="1" dirty="0" smtClean="0">
                <a:latin typeface="Garamond" pitchFamily="18" charset="0"/>
              </a:rPr>
              <a:t>E’ POSSIBILE ATTIVARE UN SERVIZIO IN MODO COATTO?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785785" y="1428735"/>
            <a:ext cx="7858181" cy="3786215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b="1" dirty="0" smtClean="0">
                <a:latin typeface="Garamond" pitchFamily="18" charset="0"/>
              </a:rPr>
              <a:t>CHI SONO I PRINCIPALI SOGGETTI CON I QUALI  IL SISTEMA SOCIALE INTERLOQUISCE NELLA PRESA IN CARICO E GESTIONE DELLE PERSONE:</a:t>
            </a:r>
          </a:p>
          <a:p>
            <a:pPr>
              <a:buNone/>
            </a:pPr>
            <a:endParaRPr lang="it-IT" dirty="0" smtClean="0">
              <a:latin typeface="Garamond" pitchFamily="18" charset="0"/>
            </a:endParaRPr>
          </a:p>
          <a:p>
            <a:r>
              <a:rPr lang="it-IT" dirty="0" smtClean="0">
                <a:latin typeface="Garamond" pitchFamily="18" charset="0"/>
              </a:rPr>
              <a:t>MMG;</a:t>
            </a:r>
          </a:p>
          <a:p>
            <a:r>
              <a:rPr lang="it-IT" dirty="0" smtClean="0">
                <a:latin typeface="Garamond" pitchFamily="18" charset="0"/>
              </a:rPr>
              <a:t>ASST;</a:t>
            </a:r>
          </a:p>
          <a:p>
            <a:r>
              <a:rPr lang="it-IT" dirty="0" smtClean="0">
                <a:latin typeface="Garamond" pitchFamily="18" charset="0"/>
              </a:rPr>
              <a:t>AUTORITA’ GIUDIZIARIA;</a:t>
            </a:r>
          </a:p>
          <a:p>
            <a:r>
              <a:rPr lang="it-IT" dirty="0" smtClean="0">
                <a:latin typeface="Garamond" pitchFamily="18" charset="0"/>
              </a:rPr>
              <a:t>SERVIZI SPECIALISTICI (AMBULATORIALI O OSPEDALIERI);</a:t>
            </a:r>
          </a:p>
          <a:p>
            <a:r>
              <a:rPr lang="it-IT" dirty="0" smtClean="0">
                <a:latin typeface="Garamond" pitchFamily="18" charset="0"/>
              </a:rPr>
              <a:t>ALTRI COMUNI;</a:t>
            </a:r>
          </a:p>
          <a:p>
            <a:r>
              <a:rPr lang="it-IT" dirty="0" smtClean="0">
                <a:latin typeface="Garamond" pitchFamily="18" charset="0"/>
              </a:rPr>
              <a:t>PARENTI/CITTTADINI/VICINATO/;</a:t>
            </a:r>
          </a:p>
          <a:p>
            <a:r>
              <a:rPr lang="it-IT" dirty="0" smtClean="0">
                <a:latin typeface="Garamond" pitchFamily="18" charset="0"/>
              </a:rPr>
              <a:t>RETE DELLE STRUTTURE RESIDENZIALI;</a:t>
            </a:r>
          </a:p>
          <a:p>
            <a:r>
              <a:rPr lang="it-IT" dirty="0" smtClean="0">
                <a:latin typeface="Garamond" pitchFamily="18" charset="0"/>
              </a:rPr>
              <a:t>RETI </a:t>
            </a:r>
            <a:r>
              <a:rPr lang="it-IT" dirty="0" err="1" smtClean="0">
                <a:latin typeface="Garamond" pitchFamily="18" charset="0"/>
              </a:rPr>
              <a:t>DI</a:t>
            </a:r>
            <a:r>
              <a:rPr lang="it-IT" dirty="0" smtClean="0">
                <a:latin typeface="Garamond" pitchFamily="18" charset="0"/>
              </a:rPr>
              <a:t> VOLONTARIATO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28662" y="1142984"/>
            <a:ext cx="76438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 smtClean="0">
                <a:latin typeface="Garamond" pitchFamily="18" charset="0"/>
              </a:rPr>
              <a:t>LE POLITICHE SOCIALI ASSOCIATE</a:t>
            </a:r>
          </a:p>
          <a:p>
            <a:pPr algn="just">
              <a:buNone/>
            </a:pPr>
            <a:endParaRPr lang="it-IT" sz="2000" dirty="0" smtClean="0">
              <a:latin typeface="Garamond" pitchFamily="18" charset="0"/>
            </a:endParaRPr>
          </a:p>
          <a:p>
            <a:pPr algn="just">
              <a:buNone/>
            </a:pPr>
            <a:r>
              <a:rPr lang="it-IT" sz="2000" dirty="0" smtClean="0">
                <a:latin typeface="Garamond" pitchFamily="18" charset="0"/>
              </a:rPr>
              <a:t>IL PIANO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ZONA È LO STRUMENTO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PROGRAMMAZIONE </a:t>
            </a:r>
            <a:r>
              <a:rPr lang="it-IT" sz="2000" b="1" u="sng" dirty="0" smtClean="0">
                <a:latin typeface="Garamond" pitchFamily="18" charset="0"/>
              </a:rPr>
              <a:t>IN FORMA  ASSOCIATA </a:t>
            </a:r>
            <a:r>
              <a:rPr lang="it-IT" sz="2000" dirty="0" smtClean="0">
                <a:latin typeface="Garamond" pitchFamily="18" charset="0"/>
              </a:rPr>
              <a:t>DELLE POLITICHE SOCIALI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UN TERRITORIO.</a:t>
            </a:r>
          </a:p>
          <a:p>
            <a:pPr algn="just">
              <a:buNone/>
            </a:pPr>
            <a:endParaRPr lang="it-IT" sz="2000" dirty="0" smtClean="0">
              <a:latin typeface="Garamond" pitchFamily="18" charset="0"/>
            </a:endParaRPr>
          </a:p>
          <a:p>
            <a:pPr algn="just">
              <a:buNone/>
            </a:pPr>
            <a:endParaRPr lang="it-IT" sz="2000" dirty="0" smtClean="0">
              <a:latin typeface="Garamond" pitchFamily="18" charset="0"/>
            </a:endParaRPr>
          </a:p>
          <a:p>
            <a:pPr algn="just">
              <a:buNone/>
            </a:pPr>
            <a:r>
              <a:rPr lang="it-IT" sz="2000" dirty="0" smtClean="0">
                <a:latin typeface="Garamond" pitchFamily="18" charset="0"/>
              </a:rPr>
              <a:t>ATTRAVERSO LA PROGRAMMAZIONE IN FORMA ASSOCIATA SI PROMUOVE LA COSTITUZIONE ANCHE SOLO VIRTUALE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UN “SOGGETTO PLURALE” – AMBITO DISTRETTUALE - CHE MIRA A CONTEMPERARE LE ESIGENZE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TUTTI I SOGGETTI COINVOLTI (COMUNI SINGOLI) IN VISTA DELL’OBIETTIVO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FAVORIRE LA FORMAZIONE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SISTEMI LOCALI FONDATI SU SERVIZI E INTERVENTI COMPLEMENTARI E FLESSIBILI</a:t>
            </a:r>
            <a:endParaRPr lang="it-IT" sz="2000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28662" y="1142984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it-IT" sz="2400" dirty="0" smtClean="0">
                <a:latin typeface="Garamond" pitchFamily="18" charset="0"/>
              </a:rPr>
              <a:t>Organi costitutivi dell’Ambito Distrettuale sono:</a:t>
            </a:r>
          </a:p>
          <a:p>
            <a:pPr algn="just">
              <a:buNone/>
            </a:pPr>
            <a:endParaRPr lang="it-IT" sz="2400" dirty="0" smtClean="0">
              <a:latin typeface="Garamond" pitchFamily="18" charset="0"/>
            </a:endParaRPr>
          </a:p>
          <a:p>
            <a:pPr algn="just">
              <a:buFontTx/>
              <a:buChar char="-"/>
            </a:pPr>
            <a:r>
              <a:rPr lang="it-IT" sz="2400" dirty="0" smtClean="0">
                <a:latin typeface="Garamond" pitchFamily="18" charset="0"/>
              </a:rPr>
              <a:t>L’Assemblea Distrettuale dei Sindaci (rappresentanti politici delle singole Amministrazioni Comunali) con funzioni di indirizzo e programmazione;</a:t>
            </a:r>
          </a:p>
          <a:p>
            <a:pPr algn="just">
              <a:buNone/>
            </a:pPr>
            <a:endParaRPr lang="it-IT" sz="2400" dirty="0" smtClean="0">
              <a:latin typeface="Garamond" pitchFamily="18" charset="0"/>
            </a:endParaRPr>
          </a:p>
          <a:p>
            <a:pPr algn="just">
              <a:buFontTx/>
              <a:buChar char="-"/>
            </a:pPr>
            <a:r>
              <a:rPr lang="it-IT" sz="2400" dirty="0" smtClean="0">
                <a:latin typeface="Garamond" pitchFamily="18" charset="0"/>
              </a:rPr>
              <a:t>L’Ufficio di Piano, costituito da figure tecniche dei singoli Comuni, integrato da referenti/rappresentanti delle istituzioni (ATS/</a:t>
            </a:r>
            <a:r>
              <a:rPr lang="it-IT" sz="2400" dirty="0" err="1" smtClean="0">
                <a:latin typeface="Garamond" pitchFamily="18" charset="0"/>
              </a:rPr>
              <a:t>Asst</a:t>
            </a:r>
            <a:r>
              <a:rPr lang="it-IT" sz="2400" dirty="0" smtClean="0">
                <a:latin typeface="Garamond" pitchFamily="18" charset="0"/>
              </a:rPr>
              <a:t>) e degli enti del territorio (Cooperative, Fondazioni, Associazioni, ecc.), con funzioni di supporto all’organo politico nella attività di programmazione delle politiche sociali.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14348" y="1428736"/>
            <a:ext cx="79296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 smtClean="0">
                <a:latin typeface="Garamond" pitchFamily="18" charset="0"/>
              </a:rPr>
              <a:t>L’Ente Capofila:</a:t>
            </a:r>
          </a:p>
          <a:p>
            <a:pPr algn="just"/>
            <a:r>
              <a:rPr lang="it-IT" sz="2400" dirty="0" smtClean="0">
                <a:latin typeface="Garamond" pitchFamily="18" charset="0"/>
              </a:rPr>
              <a:t>poiché l’Ambito Distrettuale non ha personalità giuridica, deve essere individuato un ente capofila con personalità giuridica pubblica (Comune, Comunità Montana, Azienda Speciale) che  </a:t>
            </a:r>
            <a:r>
              <a:rPr lang="it-IT" sz="2400" b="1" u="sng" dirty="0" smtClean="0">
                <a:latin typeface="Garamond" pitchFamily="18" charset="0"/>
              </a:rPr>
              <a:t>rappresenta</a:t>
            </a:r>
            <a:r>
              <a:rPr lang="it-IT" sz="2400" dirty="0" smtClean="0">
                <a:latin typeface="Garamond" pitchFamily="18" charset="0"/>
              </a:rPr>
              <a:t> l’Ambito Distrettuale nei rapporti giuridici verso i terzi e assicura la gestione delle attività svolte in forma associata e delle risorse finanziarie.</a:t>
            </a:r>
          </a:p>
          <a:p>
            <a:pPr algn="just"/>
            <a:r>
              <a:rPr lang="it-IT" sz="2400" dirty="0" smtClean="0">
                <a:latin typeface="Garamond" pitchFamily="18" charset="0"/>
              </a:rPr>
              <a:t>L’ente capofila può gestire per conto dell’Ambito servizi e interventi (ruolo di gestione e non di programmazione).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186766" cy="70410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Gli Ambiti Distrettuali Bresciani:</a:t>
            </a:r>
            <a:endParaRPr lang="it-IT" dirty="0"/>
          </a:p>
        </p:txBody>
      </p:sp>
      <p:sp>
        <p:nvSpPr>
          <p:cNvPr id="2050" name="AutoShape 2" descr="https://webmail.comune.palazzolosulloglio.bs.it/service/home/~/?auth=co&amp;loc=it&amp;id=175046&amp;part=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476485" y="2452683"/>
            <a:ext cx="419103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2071670" y="1490558"/>
          <a:ext cx="6143667" cy="4186443"/>
        </p:xfrm>
        <a:graphic>
          <a:graphicData uri="http://schemas.openxmlformats.org/drawingml/2006/table">
            <a:tbl>
              <a:tblPr/>
              <a:tblGrid>
                <a:gridCol w="6143667"/>
              </a:tblGrid>
              <a:tr h="771183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latin typeface="Garamond" pitchFamily="18" charset="0"/>
                        </a:rPr>
                        <a:t>FONTI </a:t>
                      </a:r>
                      <a:r>
                        <a:rPr lang="it-IT" sz="2000" b="0" i="0" u="none" strike="noStrike" dirty="0" err="1" smtClean="0">
                          <a:solidFill>
                            <a:srgbClr val="000000"/>
                          </a:solidFill>
                          <a:latin typeface="Garamond" pitchFamily="18" charset="0"/>
                        </a:rPr>
                        <a:t>DI</a:t>
                      </a: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latin typeface="Garamond" pitchFamily="18" charset="0"/>
                        </a:rPr>
                        <a:t> FINANZIAMENTO POLITICHE </a:t>
                      </a:r>
                      <a:r>
                        <a:rPr lang="it-IT" sz="2000" b="0" i="0" u="none" strike="noStrike" dirty="0" err="1" smtClean="0">
                          <a:solidFill>
                            <a:srgbClr val="000000"/>
                          </a:solidFill>
                          <a:latin typeface="Garamond" pitchFamily="18" charset="0"/>
                        </a:rPr>
                        <a:t>DI</a:t>
                      </a: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latin typeface="Garamond" pitchFamily="18" charset="0"/>
                        </a:rPr>
                        <a:t> AMBITO:</a:t>
                      </a:r>
                      <a:endParaRPr lang="it-IT" sz="2000" b="0" i="0" u="none" strike="noStrike" baseline="0" dirty="0" smtClean="0">
                        <a:solidFill>
                          <a:srgbClr val="000000"/>
                        </a:solidFill>
                        <a:latin typeface="Garamond" pitchFamily="18" charset="0"/>
                      </a:endParaRP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659" marR="8659" marT="86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659" marR="8659" marT="86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16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FONDO NAZIONALE POLITICHE SOCIALI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16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FONDO SOCIALE REGIONALE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64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FONDO NON AUTOSUFFICIENZA</a:t>
                      </a: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16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FONDO</a:t>
                      </a:r>
                      <a:r>
                        <a:rPr lang="it-IT" sz="1100" b="0" i="0" u="none" strike="noStrike" baseline="0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“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DOPO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latin typeface="Garamond"/>
                        </a:rPr>
                        <a:t>DI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 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NOI”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644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FONDI</a:t>
                      </a:r>
                      <a:r>
                        <a:rPr lang="it-IT" sz="1100" b="0" i="0" u="none" strike="noStrike" baseline="0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CONCILIAZIONE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281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FONDI</a:t>
                      </a:r>
                      <a:r>
                        <a:rPr lang="it-IT" sz="1100" b="0" i="0" u="none" strike="noStrike" baseline="0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QUOTA SERVIZI PIANO 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POVERTA'</a:t>
                      </a: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920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FONDI A SOSTEGNO</a:t>
                      </a:r>
                      <a:r>
                        <a:rPr lang="it-IT" sz="1100" b="0" i="0" u="none" strike="noStrike" baseline="0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PROGETTI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DONNE VITTIME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latin typeface="Garamond"/>
                        </a:rPr>
                        <a:t>DI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 VIOLENZA</a:t>
                      </a: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600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FONDI</a:t>
                      </a:r>
                      <a:r>
                        <a:rPr lang="it-IT" sz="1100" b="0" i="0" u="none" strike="noStrike" baseline="0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PRO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GETTO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FAMI</a:t>
                      </a: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42">
                <a:tc>
                  <a:txBody>
                    <a:bodyPr/>
                    <a:lstStyle/>
                    <a:p>
                      <a:pPr algn="just" fontAlgn="t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FONDI</a:t>
                      </a:r>
                      <a:r>
                        <a:rPr lang="it-IT" sz="1100" b="0" i="0" u="none" strike="noStrike" baseline="0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 PRO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GETTO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G.A.P.</a:t>
                      </a: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683">
                <a:tc>
                  <a:txBody>
                    <a:bodyPr/>
                    <a:lstStyle/>
                    <a:p>
                      <a:pPr algn="just" fontAlgn="t"/>
                      <a:endParaRPr lang="it-IT" sz="11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8659" marR="8659" marT="865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14414" y="857232"/>
            <a:ext cx="7429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 smtClean="0">
                <a:latin typeface="Garamond" pitchFamily="18" charset="0"/>
              </a:rPr>
              <a:t>PROBLEMI APERTI/NODI CRITICI:</a:t>
            </a:r>
          </a:p>
          <a:p>
            <a:pPr>
              <a:buNone/>
            </a:pPr>
            <a:endParaRPr lang="it-IT" sz="2000" dirty="0" smtClean="0">
              <a:latin typeface="Garamond" pitchFamily="18" charset="0"/>
            </a:endParaRPr>
          </a:p>
          <a:p>
            <a:pPr algn="just"/>
            <a:r>
              <a:rPr lang="it-IT" sz="2000" dirty="0" smtClean="0">
                <a:latin typeface="Garamond" pitchFamily="18" charset="0"/>
              </a:rPr>
              <a:t>ASPETTATIVE/ATTESE RISPETTO ALLA POSSIBILITA’ PER IL SERVIZIO SOCIALE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AGIRE (IL COMUNE/IL SERVIZIO DEVE FARE QUALCOSA …..);</a:t>
            </a:r>
          </a:p>
          <a:p>
            <a:pPr algn="just"/>
            <a:endParaRPr lang="it-IT" sz="2000" dirty="0" smtClean="0">
              <a:latin typeface="Garamond" pitchFamily="18" charset="0"/>
            </a:endParaRPr>
          </a:p>
          <a:p>
            <a:pPr algn="just"/>
            <a:r>
              <a:rPr lang="it-IT" sz="2000" dirty="0" smtClean="0">
                <a:latin typeface="Garamond" pitchFamily="18" charset="0"/>
              </a:rPr>
              <a:t>OGNI SOGGETTO DELLA RETE ALLARGATA HA REGOLE PROPRIE CHE DEVE RISPETTARE E CHE  CONDIZIONANO LA POSSIBILITA’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DARE RISPOSTE (</a:t>
            </a:r>
            <a:r>
              <a:rPr lang="it-IT" sz="2000" i="1" dirty="0" smtClean="0">
                <a:latin typeface="Garamond" pitchFamily="18" charset="0"/>
              </a:rPr>
              <a:t>RISPETTARE LA LISTA </a:t>
            </a:r>
            <a:r>
              <a:rPr lang="it-IT" sz="2000" i="1" dirty="0" err="1" smtClean="0">
                <a:latin typeface="Garamond" pitchFamily="18" charset="0"/>
              </a:rPr>
              <a:t>D’ATTESA</a:t>
            </a:r>
            <a:r>
              <a:rPr lang="it-IT" sz="2000" i="1" dirty="0" smtClean="0">
                <a:latin typeface="Garamond" pitchFamily="18" charset="0"/>
              </a:rPr>
              <a:t>, RISPETTARE IL BUDGET, RISPETTARE LA GRADUATORIA, ECC); </a:t>
            </a:r>
          </a:p>
          <a:p>
            <a:pPr algn="just">
              <a:buNone/>
            </a:pPr>
            <a:endParaRPr lang="it-IT" sz="2000" i="1" dirty="0" smtClean="0">
              <a:latin typeface="Garamond" pitchFamily="18" charset="0"/>
            </a:endParaRPr>
          </a:p>
          <a:p>
            <a:pPr algn="ctr">
              <a:buNone/>
            </a:pPr>
            <a:r>
              <a:rPr lang="it-IT" sz="2000" dirty="0" smtClean="0">
                <a:latin typeface="Garamond" pitchFamily="18" charset="0"/>
              </a:rPr>
              <a:t>QUALI STRATEGIE/CAPACITA’ DEVE METTERE IN CAMPO  IL COMUNE (ATTRAVERSO IL PROPRIO PERSONALE) DOVENDO ATTIVARE TUTTE  LE RETI,  SE LE REGOLE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FUNZIONAMENTO E LE TITOLARITA’ SONO DIVERSE</a:t>
            </a:r>
            <a:endParaRPr lang="it-IT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14348" y="1285860"/>
            <a:ext cx="7715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latin typeface="Garamond" pitchFamily="18" charset="0"/>
              </a:rPr>
              <a:t>SERVONO STRUMENTI DIVERSI PER RISPONDERE A PROBLEMI DIVERSI;</a:t>
            </a:r>
          </a:p>
          <a:p>
            <a:pPr algn="just"/>
            <a:endParaRPr lang="it-IT" sz="2000" dirty="0" smtClean="0">
              <a:latin typeface="Garamond" pitchFamily="18" charset="0"/>
            </a:endParaRPr>
          </a:p>
          <a:p>
            <a:pPr algn="just"/>
            <a:r>
              <a:rPr lang="it-IT" sz="2000" dirty="0" smtClean="0">
                <a:latin typeface="Garamond" pitchFamily="18" charset="0"/>
              </a:rPr>
              <a:t>SERVONO NUOVI PROFILI PROFESSIONALI (LAVORO PEDAGOGICO,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SUPPORTO,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CAPACITAZIONE ALLE RELAZIONI, ECC.);</a:t>
            </a:r>
          </a:p>
          <a:p>
            <a:pPr algn="just">
              <a:buNone/>
            </a:pPr>
            <a:endParaRPr lang="it-IT" sz="2000" dirty="0" smtClean="0">
              <a:latin typeface="Garamond" pitchFamily="18" charset="0"/>
            </a:endParaRPr>
          </a:p>
          <a:p>
            <a:pPr algn="just"/>
            <a:r>
              <a:rPr lang="it-IT" sz="2000" dirty="0" smtClean="0">
                <a:latin typeface="Garamond" pitchFamily="18" charset="0"/>
              </a:rPr>
              <a:t>VANNO POTENZIATE E SVILUPPATE RISPOSTE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COMUNITÀ: LE PERSONE </a:t>
            </a:r>
            <a:r>
              <a:rPr lang="it-IT" sz="2000" u="sng" dirty="0" smtClean="0">
                <a:latin typeface="Garamond" pitchFamily="18" charset="0"/>
              </a:rPr>
              <a:t>SONO DELLA COMUNITÀ</a:t>
            </a:r>
            <a:r>
              <a:rPr lang="it-IT" sz="2000" dirty="0" smtClean="0">
                <a:latin typeface="Garamond" pitchFamily="18" charset="0"/>
              </a:rPr>
              <a:t>, NON DEI SERVIZI SOCIALI.</a:t>
            </a:r>
          </a:p>
          <a:p>
            <a:pPr algn="just"/>
            <a:r>
              <a:rPr lang="it-IT" sz="2000" dirty="0" smtClean="0">
                <a:latin typeface="Garamond" pitchFamily="18" charset="0"/>
              </a:rPr>
              <a:t>SI POSSONO ANCHE DARE SOSTEGNI ECONOMICI, ALLOGGI, MA POI </a:t>
            </a:r>
            <a:r>
              <a:rPr lang="it-IT" sz="2000" b="1" dirty="0" smtClean="0">
                <a:latin typeface="Garamond" pitchFamily="18" charset="0"/>
              </a:rPr>
              <a:t>LE PERSONE SONO SOLE</a:t>
            </a:r>
            <a:r>
              <a:rPr lang="it-IT" sz="2000" dirty="0" smtClean="0">
                <a:latin typeface="Garamond" pitchFamily="18" charset="0"/>
              </a:rPr>
              <a:t> E STANNO MALE;</a:t>
            </a:r>
          </a:p>
          <a:p>
            <a:pPr algn="just">
              <a:buNone/>
            </a:pPr>
            <a:endParaRPr lang="it-IT" sz="2400" dirty="0" smtClean="0">
              <a:latin typeface="Garamond" pitchFamily="18" charset="0"/>
            </a:endParaRPr>
          </a:p>
          <a:p>
            <a:pPr algn="just"/>
            <a:endParaRPr lang="it-IT" sz="2400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00100" y="1000108"/>
            <a:ext cx="735811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2000" b="1" dirty="0" smtClean="0">
                <a:latin typeface="Garamond" pitchFamily="18" charset="0"/>
              </a:rPr>
              <a:t>COSA IMMAGINARE:</a:t>
            </a:r>
          </a:p>
          <a:p>
            <a:pPr lvl="0" algn="just"/>
            <a:endParaRPr lang="it-IT" sz="2000" dirty="0" smtClean="0">
              <a:latin typeface="Garamond" pitchFamily="18" charset="0"/>
            </a:endParaRPr>
          </a:p>
          <a:p>
            <a:pPr lvl="0" algn="just">
              <a:buFontTx/>
              <a:buChar char="-"/>
            </a:pPr>
            <a:r>
              <a:rPr lang="it-IT" sz="2000" dirty="0" smtClean="0">
                <a:latin typeface="Garamond" pitchFamily="18" charset="0"/>
              </a:rPr>
              <a:t>LAVORO </a:t>
            </a:r>
            <a:r>
              <a:rPr lang="it-IT" sz="2000" b="1" u="sng" dirty="0" smtClean="0">
                <a:latin typeface="Garamond" pitchFamily="18" charset="0"/>
              </a:rPr>
              <a:t>DENTRO IL TERRITORIO, VICINO ALLE PERSONE E ALLE ORGANIZZAZIONI;</a:t>
            </a:r>
          </a:p>
          <a:p>
            <a:pPr lvl="0" algn="just">
              <a:buFontTx/>
              <a:buChar char="-"/>
            </a:pPr>
            <a:endParaRPr lang="it-IT" sz="2000" b="1" u="sng" dirty="0" smtClean="0">
              <a:latin typeface="Garamond" pitchFamily="18" charset="0"/>
            </a:endParaRPr>
          </a:p>
          <a:p>
            <a:pPr lvl="0" algn="just">
              <a:buFontTx/>
              <a:buChar char="-"/>
            </a:pPr>
            <a:r>
              <a:rPr lang="it-IT" sz="2000" dirty="0" smtClean="0">
                <a:latin typeface="Garamond" pitchFamily="18" charset="0"/>
              </a:rPr>
              <a:t>CONSAPEVOLEZZA DEL FATTO CHE OGNUNO HA LA </a:t>
            </a:r>
            <a:r>
              <a:rPr lang="it-IT" sz="2000" b="1" dirty="0" smtClean="0">
                <a:latin typeface="Garamond" pitchFamily="18" charset="0"/>
              </a:rPr>
              <a:t>RESPONSABILITA’ </a:t>
            </a:r>
            <a:r>
              <a:rPr lang="it-IT" sz="2000" b="1" dirty="0" err="1" smtClean="0">
                <a:latin typeface="Garamond" pitchFamily="18" charset="0"/>
              </a:rPr>
              <a:t>DI</a:t>
            </a:r>
            <a:r>
              <a:rPr lang="it-IT" sz="2000" b="1" dirty="0" smtClean="0">
                <a:latin typeface="Garamond" pitchFamily="18" charset="0"/>
              </a:rPr>
              <a:t> PRENDERSI IN CURA LE PERSONE</a:t>
            </a:r>
            <a:r>
              <a:rPr lang="it-IT" sz="2000" dirty="0" smtClean="0">
                <a:latin typeface="Garamond" pitchFamily="18" charset="0"/>
              </a:rPr>
              <a:t>;</a:t>
            </a:r>
          </a:p>
          <a:p>
            <a:pPr lvl="0" algn="just"/>
            <a:endParaRPr lang="it-IT" sz="2000" dirty="0" smtClean="0">
              <a:latin typeface="Garamond" pitchFamily="18" charset="0"/>
            </a:endParaRPr>
          </a:p>
          <a:p>
            <a:pPr algn="just">
              <a:buFontTx/>
              <a:buChar char="-"/>
            </a:pPr>
            <a:r>
              <a:rPr lang="it-IT" sz="2000" dirty="0" smtClean="0">
                <a:latin typeface="Garamond" pitchFamily="18" charset="0"/>
              </a:rPr>
              <a:t>NON </a:t>
            </a:r>
            <a:r>
              <a:rPr lang="it-IT" sz="2000" dirty="0" err="1" smtClean="0">
                <a:latin typeface="Garamond" pitchFamily="18" charset="0"/>
              </a:rPr>
              <a:t>CI</a:t>
            </a:r>
            <a:r>
              <a:rPr lang="it-IT" sz="2000" dirty="0" smtClean="0">
                <a:latin typeface="Garamond" pitchFamily="18" charset="0"/>
              </a:rPr>
              <a:t> POSSONO ESSERE SOLO RISPOSTE PROFESSIONALI QUANDO IL BISOGNO E’ RELAZIONALE;</a:t>
            </a:r>
          </a:p>
          <a:p>
            <a:pPr algn="just">
              <a:buFontTx/>
              <a:buChar char="-"/>
            </a:pPr>
            <a:endParaRPr lang="it-IT" sz="2000" dirty="0" smtClean="0">
              <a:latin typeface="Garamond" pitchFamily="18" charset="0"/>
            </a:endParaRPr>
          </a:p>
          <a:p>
            <a:pPr algn="just">
              <a:buFontTx/>
              <a:buChar char="-"/>
            </a:pPr>
            <a:r>
              <a:rPr lang="it-IT" sz="2000" dirty="0" smtClean="0">
                <a:latin typeface="Garamond" pitchFamily="18" charset="0"/>
              </a:rPr>
              <a:t> A CHIUNQUE 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NOI PUO’ ACCADERE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“AVERE BISOGNO”.</a:t>
            </a:r>
          </a:p>
          <a:p>
            <a:pPr algn="just"/>
            <a:r>
              <a:rPr lang="it-IT" sz="2000" dirty="0" smtClean="0">
                <a:latin typeface="Garamond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28662" y="1142984"/>
            <a:ext cx="728667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latin typeface="Garamond" pitchFamily="18" charset="0"/>
              </a:rPr>
              <a:t>LAVORARE CON LE ORGANIZZAZIONI SOCIALI PER PROMUOVERE “WELFARE </a:t>
            </a:r>
            <a:r>
              <a:rPr lang="it-IT" sz="2000" dirty="0" err="1" smtClean="0">
                <a:latin typeface="Garamond" pitchFamily="18" charset="0"/>
              </a:rPr>
              <a:t>DI</a:t>
            </a:r>
            <a:r>
              <a:rPr lang="it-IT" sz="2000" dirty="0" smtClean="0">
                <a:latin typeface="Garamond" pitchFamily="18" charset="0"/>
              </a:rPr>
              <a:t> COMUNITA’ CHE SIA :</a:t>
            </a:r>
          </a:p>
          <a:p>
            <a:pPr algn="just"/>
            <a:endParaRPr lang="it-IT" sz="2000" dirty="0" smtClean="0">
              <a:latin typeface="Garamond" pitchFamily="18" charset="0"/>
            </a:endParaRPr>
          </a:p>
          <a:p>
            <a:pPr lvl="0"/>
            <a:r>
              <a:rPr lang="it-IT" sz="2000" dirty="0" smtClean="0">
                <a:latin typeface="Garamond" pitchFamily="18" charset="0"/>
              </a:rPr>
              <a:t>- </a:t>
            </a:r>
            <a:r>
              <a:rPr lang="it-IT" sz="2000" dirty="0" err="1" smtClean="0">
                <a:latin typeface="Garamond" pitchFamily="18" charset="0"/>
              </a:rPr>
              <a:t>COMUNITARIO</a:t>
            </a:r>
            <a:r>
              <a:rPr lang="it-IT" sz="2000" dirty="0" smtClean="0">
                <a:latin typeface="Garamond" pitchFamily="18" charset="0"/>
              </a:rPr>
              <a:t>  E TERRITORIALE;</a:t>
            </a:r>
          </a:p>
          <a:p>
            <a:pPr lvl="0"/>
            <a:r>
              <a:rPr lang="it-IT" sz="2000" dirty="0" smtClean="0">
                <a:latin typeface="Garamond" pitchFamily="18" charset="0"/>
              </a:rPr>
              <a:t>- PROMOZIONALE E </a:t>
            </a:r>
            <a:r>
              <a:rPr lang="it-IT" sz="2000" b="1" u="sng" dirty="0" smtClean="0">
                <a:latin typeface="Garamond" pitchFamily="18" charset="0"/>
              </a:rPr>
              <a:t>GENERATIVO;</a:t>
            </a:r>
            <a:endParaRPr lang="it-IT" sz="2000" dirty="0" smtClean="0">
              <a:latin typeface="Garamond" pitchFamily="18" charset="0"/>
            </a:endParaRPr>
          </a:p>
          <a:p>
            <a:pPr lvl="0"/>
            <a:r>
              <a:rPr lang="it-IT" sz="2000" dirty="0" smtClean="0">
                <a:latin typeface="Garamond" pitchFamily="18" charset="0"/>
              </a:rPr>
              <a:t>- INTEGRATO E </a:t>
            </a:r>
            <a:r>
              <a:rPr lang="it-IT" sz="2000" b="1" u="sng" dirty="0" smtClean="0">
                <a:latin typeface="Garamond" pitchFamily="18" charset="0"/>
              </a:rPr>
              <a:t>RICOMPOSITIVO </a:t>
            </a:r>
            <a:r>
              <a:rPr lang="it-IT" sz="2000" dirty="0" smtClean="0">
                <a:latin typeface="Garamond" pitchFamily="18" charset="0"/>
              </a:rPr>
              <a:t>(di legami e di risorse);</a:t>
            </a:r>
          </a:p>
          <a:p>
            <a:pPr lvl="0"/>
            <a:r>
              <a:rPr lang="it-IT" sz="2000" dirty="0" smtClean="0">
                <a:latin typeface="Garamond" pitchFamily="18" charset="0"/>
              </a:rPr>
              <a:t>- REALIZZATO DA RETI TERRITORIALI  PUBBLICHE E PRIVATE;</a:t>
            </a:r>
          </a:p>
          <a:p>
            <a:endParaRPr lang="it-IT" sz="2000" dirty="0" smtClean="0">
              <a:latin typeface="Garamond" pitchFamily="18" charset="0"/>
            </a:endParaRPr>
          </a:p>
          <a:p>
            <a:r>
              <a:rPr lang="it-IT" sz="2000" dirty="0" smtClean="0">
                <a:latin typeface="Garamond" pitchFamily="18" charset="0"/>
              </a:rPr>
              <a:t>E QUINDI:</a:t>
            </a:r>
          </a:p>
          <a:p>
            <a:endParaRPr lang="it-IT" sz="2000" dirty="0" smtClean="0">
              <a:latin typeface="Garamond" pitchFamily="18" charset="0"/>
            </a:endParaRPr>
          </a:p>
          <a:p>
            <a:r>
              <a:rPr lang="it-IT" sz="2000" dirty="0" smtClean="0">
                <a:latin typeface="Garamond" pitchFamily="18" charset="0"/>
              </a:rPr>
              <a:t>COINVOLGERE;</a:t>
            </a:r>
          </a:p>
          <a:p>
            <a:r>
              <a:rPr lang="it-IT" sz="2000" dirty="0" smtClean="0">
                <a:latin typeface="Garamond" pitchFamily="18" charset="0"/>
              </a:rPr>
              <a:t>- CONDIVIDERE PENSIERI;</a:t>
            </a:r>
          </a:p>
          <a:p>
            <a:r>
              <a:rPr lang="it-IT" sz="2000" dirty="0" smtClean="0">
                <a:latin typeface="Garamond" pitchFamily="18" charset="0"/>
              </a:rPr>
              <a:t>- INGAGGIARE ED INGACCIARSI;</a:t>
            </a:r>
          </a:p>
          <a:p>
            <a:r>
              <a:rPr lang="it-IT" sz="2000" dirty="0" smtClean="0">
                <a:latin typeface="Garamond" pitchFamily="18" charset="0"/>
              </a:rPr>
              <a:t>- INCONTRARSI E DISCUTERE;</a:t>
            </a:r>
          </a:p>
          <a:p>
            <a:r>
              <a:rPr lang="it-IT" sz="2000" dirty="0" smtClean="0">
                <a:latin typeface="Garamond" pitchFamily="18" charset="0"/>
              </a:rPr>
              <a:t>- SCAMBIARSI DATI, INFORMAZIONI, VISIONI;</a:t>
            </a:r>
          </a:p>
          <a:p>
            <a:r>
              <a:rPr lang="it-IT" sz="2000" dirty="0" smtClean="0">
                <a:latin typeface="Garamond" pitchFamily="18" charset="0"/>
              </a:rPr>
              <a:t>- ESSERE “CREDIBILI”</a:t>
            </a:r>
          </a:p>
          <a:p>
            <a:endParaRPr lang="it-IT" sz="2000" dirty="0" smtClean="0">
              <a:latin typeface="Garamond" pitchFamily="18" charset="0"/>
            </a:endParaRPr>
          </a:p>
          <a:p>
            <a:endParaRPr lang="it-IT" sz="2000" dirty="0" smtClean="0">
              <a:latin typeface="Garamond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361</TotalTime>
  <Words>1252</Words>
  <Application>Microsoft Office PowerPoint</Application>
  <PresentationFormat>Presentazione su schermo (4:3)</PresentationFormat>
  <Paragraphs>153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Equinozio</vt:lpstr>
      <vt:lpstr> Le politiche sociali e il benessere della comunità locale.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    Gli Ambiti Distrettuali Bresciani: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rete degli interventi e servizi sociali</dc:title>
  <dc:creator>piera.valenti</dc:creator>
  <cp:lastModifiedBy>SANDRA</cp:lastModifiedBy>
  <cp:revision>95</cp:revision>
  <dcterms:created xsi:type="dcterms:W3CDTF">2017-11-18T21:12:35Z</dcterms:created>
  <dcterms:modified xsi:type="dcterms:W3CDTF">2019-03-21T15:06:54Z</dcterms:modified>
</cp:coreProperties>
</file>