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794500" cy="9906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-904" y="-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Foglio1!$K$17:$K$21</c:f>
              <c:strCache>
                <c:ptCount val="5"/>
                <c:pt idx="0">
                  <c:v>FAMIGLIA E MINORI</c:v>
                </c:pt>
                <c:pt idx="1">
                  <c:v>DISABILI</c:v>
                </c:pt>
                <c:pt idx="2">
                  <c:v>ANZIANI</c:v>
                </c:pt>
                <c:pt idx="3">
                  <c:v>CRISI E LAVORO</c:v>
                </c:pt>
                <c:pt idx="4">
                  <c:v>CASA</c:v>
                </c:pt>
              </c:strCache>
            </c:strRef>
          </c:cat>
          <c:val>
            <c:numRef>
              <c:f>Foglio1!$L$17:$L$21</c:f>
              <c:numCache>
                <c:formatCode>"€"\ #,##0</c:formatCode>
                <c:ptCount val="5"/>
                <c:pt idx="0">
                  <c:v>93648.5</c:v>
                </c:pt>
                <c:pt idx="1">
                  <c:v>210764</c:v>
                </c:pt>
                <c:pt idx="2">
                  <c:v>129883.73999999999</c:v>
                </c:pt>
                <c:pt idx="3">
                  <c:v>54903</c:v>
                </c:pt>
                <c:pt idx="4">
                  <c:v>38000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Foglio1!$K$57:$K$60</c:f>
              <c:strCache>
                <c:ptCount val="4"/>
                <c:pt idx="0">
                  <c:v>Bilancio comunale</c:v>
                </c:pt>
                <c:pt idx="1">
                  <c:v>Contributo Privati</c:v>
                </c:pt>
                <c:pt idx="2">
                  <c:v>Enti superiori</c:v>
                </c:pt>
                <c:pt idx="3">
                  <c:v>Utenti</c:v>
                </c:pt>
              </c:strCache>
            </c:strRef>
          </c:cat>
          <c:val>
            <c:numRef>
              <c:f>Foglio1!$L$57:$L$60</c:f>
              <c:numCache>
                <c:formatCode>"€"\ #,##0</c:formatCode>
                <c:ptCount val="4"/>
                <c:pt idx="0">
                  <c:v>370782.24</c:v>
                </c:pt>
                <c:pt idx="1">
                  <c:v>12300</c:v>
                </c:pt>
                <c:pt idx="2">
                  <c:v>103662</c:v>
                </c:pt>
                <c:pt idx="3">
                  <c:v>40455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explosion val="36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Foglio1!$K$17:$K$21</c:f>
              <c:strCache>
                <c:ptCount val="5"/>
                <c:pt idx="0">
                  <c:v>FAMIGLIA E MINORI</c:v>
                </c:pt>
                <c:pt idx="1">
                  <c:v>DISABILI</c:v>
                </c:pt>
                <c:pt idx="2">
                  <c:v>ANZIANI</c:v>
                </c:pt>
                <c:pt idx="3">
                  <c:v>CRISI E LAVORO</c:v>
                </c:pt>
                <c:pt idx="4">
                  <c:v>CASA</c:v>
                </c:pt>
              </c:strCache>
            </c:strRef>
          </c:cat>
          <c:val>
            <c:numRef>
              <c:f>Foglio1!$L$17:$L$21</c:f>
              <c:numCache>
                <c:formatCode>"€"\ #,##0</c:formatCode>
                <c:ptCount val="5"/>
                <c:pt idx="0">
                  <c:v>93648.5</c:v>
                </c:pt>
                <c:pt idx="1">
                  <c:v>210764</c:v>
                </c:pt>
                <c:pt idx="2">
                  <c:v>129883.73999999999</c:v>
                </c:pt>
                <c:pt idx="3">
                  <c:v>54903</c:v>
                </c:pt>
                <c:pt idx="4">
                  <c:v>38000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2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Foglio1!$K$17:$K$21</c:f>
              <c:strCache>
                <c:ptCount val="5"/>
                <c:pt idx="0">
                  <c:v>FAMIGLIA E MINORI</c:v>
                </c:pt>
                <c:pt idx="1">
                  <c:v>DISABILI</c:v>
                </c:pt>
                <c:pt idx="2">
                  <c:v>ANZIANI</c:v>
                </c:pt>
                <c:pt idx="3">
                  <c:v>CRISI E LAVORO</c:v>
                </c:pt>
                <c:pt idx="4">
                  <c:v>CASA</c:v>
                </c:pt>
              </c:strCache>
            </c:strRef>
          </c:cat>
          <c:val>
            <c:numRef>
              <c:f>Foglio1!$L$17:$L$21</c:f>
              <c:numCache>
                <c:formatCode>"€"\ #,##0</c:formatCode>
                <c:ptCount val="5"/>
                <c:pt idx="0">
                  <c:v>93648.5</c:v>
                </c:pt>
                <c:pt idx="1">
                  <c:v>210764</c:v>
                </c:pt>
                <c:pt idx="2">
                  <c:v>129883.73999999999</c:v>
                </c:pt>
                <c:pt idx="3">
                  <c:v>54903</c:v>
                </c:pt>
                <c:pt idx="4">
                  <c:v>38000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2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Foglio1!$K$17:$K$21</c:f>
              <c:strCache>
                <c:ptCount val="5"/>
                <c:pt idx="0">
                  <c:v>FAMIGLIA E MINORI</c:v>
                </c:pt>
                <c:pt idx="1">
                  <c:v>DISABILI</c:v>
                </c:pt>
                <c:pt idx="2">
                  <c:v>ANZIANI</c:v>
                </c:pt>
                <c:pt idx="3">
                  <c:v>CRISI E LAVORO</c:v>
                </c:pt>
                <c:pt idx="4">
                  <c:v>CASA</c:v>
                </c:pt>
              </c:strCache>
            </c:strRef>
          </c:cat>
          <c:val>
            <c:numRef>
              <c:f>Foglio1!$L$17:$L$21</c:f>
              <c:numCache>
                <c:formatCode>"€"\ #,##0</c:formatCode>
                <c:ptCount val="5"/>
                <c:pt idx="0">
                  <c:v>93648.5</c:v>
                </c:pt>
                <c:pt idx="1">
                  <c:v>210764</c:v>
                </c:pt>
                <c:pt idx="2">
                  <c:v>129883.73999999999</c:v>
                </c:pt>
                <c:pt idx="3">
                  <c:v>54903</c:v>
                </c:pt>
                <c:pt idx="4">
                  <c:v>38000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34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Foglio1!$K$17:$K$21</c:f>
              <c:strCache>
                <c:ptCount val="5"/>
                <c:pt idx="0">
                  <c:v>FAMIGLIA E MINORI</c:v>
                </c:pt>
                <c:pt idx="1">
                  <c:v>DISABILI</c:v>
                </c:pt>
                <c:pt idx="2">
                  <c:v>ANZIANI</c:v>
                </c:pt>
                <c:pt idx="3">
                  <c:v>CRISI E LAVORO</c:v>
                </c:pt>
                <c:pt idx="4">
                  <c:v>CASA</c:v>
                </c:pt>
              </c:strCache>
            </c:strRef>
          </c:cat>
          <c:val>
            <c:numRef>
              <c:f>Foglio1!$L$17:$L$21</c:f>
              <c:numCache>
                <c:formatCode>"€"\ #,##0</c:formatCode>
                <c:ptCount val="5"/>
                <c:pt idx="0">
                  <c:v>93648.5</c:v>
                </c:pt>
                <c:pt idx="1">
                  <c:v>210764</c:v>
                </c:pt>
                <c:pt idx="2">
                  <c:v>129883.73999999999</c:v>
                </c:pt>
                <c:pt idx="3">
                  <c:v>54903</c:v>
                </c:pt>
                <c:pt idx="4">
                  <c:v>38000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explosion val="25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Foglio1!$K$17:$K$21</c:f>
              <c:strCache>
                <c:ptCount val="5"/>
                <c:pt idx="0">
                  <c:v>FAMIGLIA E MINORI</c:v>
                </c:pt>
                <c:pt idx="1">
                  <c:v>DISABILI</c:v>
                </c:pt>
                <c:pt idx="2">
                  <c:v>ANZIANI</c:v>
                </c:pt>
                <c:pt idx="3">
                  <c:v>CRISI E LAVORO</c:v>
                </c:pt>
                <c:pt idx="4">
                  <c:v>CASA</c:v>
                </c:pt>
              </c:strCache>
            </c:strRef>
          </c:cat>
          <c:val>
            <c:numRef>
              <c:f>Foglio1!$L$17:$L$21</c:f>
              <c:numCache>
                <c:formatCode>"€"\ #,##0</c:formatCode>
                <c:ptCount val="5"/>
                <c:pt idx="0">
                  <c:v>93648.5</c:v>
                </c:pt>
                <c:pt idx="1">
                  <c:v>210764</c:v>
                </c:pt>
                <c:pt idx="2">
                  <c:v>129883.73999999999</c:v>
                </c:pt>
                <c:pt idx="3">
                  <c:v>54903</c:v>
                </c:pt>
                <c:pt idx="4">
                  <c:v>38000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921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54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341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587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988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6554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92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71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235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7260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519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25AC6-D6CE-4CD9-BE90-01AC434213B4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FA76E-1F6F-484B-A47A-04A672E0E2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078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6.emf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72411" y="1562459"/>
            <a:ext cx="7799175" cy="3420807"/>
          </a:xfrm>
        </p:spPr>
        <p:txBody>
          <a:bodyPr>
            <a:normAutofit/>
          </a:bodyPr>
          <a:lstStyle/>
          <a:p>
            <a:r>
              <a:rPr lang="it-IT" sz="4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politiche sociali </a:t>
            </a:r>
            <a:br>
              <a:rPr lang="it-IT" sz="4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4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il benessere della Comunità</a:t>
            </a:r>
            <a:r>
              <a:rPr lang="it-IT" sz="4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it-IT" sz="4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4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it-IT" sz="4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20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Cologne, 7 marzo 2019</a:t>
            </a:r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2998" y="5579119"/>
            <a:ext cx="6858000" cy="9205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400" dirty="0" smtClean="0"/>
              <a:t>Angelo Mazzolini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400" dirty="0" smtClean="0"/>
              <a:t>Assessore ai Servizi Sociali e al Bilancio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400" dirty="0" smtClean="0"/>
              <a:t>Comune di Collebeato (BS)</a:t>
            </a:r>
            <a:endParaRPr lang="it-IT" sz="1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8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2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Cosa sono i servizi sociali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8" y="857572"/>
            <a:ext cx="8125600" cy="27301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40000"/>
              </a:lnSpc>
              <a:spcBef>
                <a:spcPts val="600"/>
              </a:spcBef>
            </a:pPr>
            <a:r>
              <a:rPr lang="it-IT" sz="21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servizi sociali </a:t>
            </a:r>
            <a:r>
              <a:rPr lang="it-IT" sz="2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intendono tutte le attività relative alla predisposizione ed erogazione di </a:t>
            </a:r>
            <a:r>
              <a:rPr lang="it-IT" sz="21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 gratuiti e/o a pagamento</a:t>
            </a:r>
            <a:r>
              <a:rPr lang="it-IT" sz="2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o di prestazioni professionali destinate </a:t>
            </a:r>
            <a:r>
              <a:rPr lang="it-IT" sz="21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rimuovere e superare le situazioni di bisogno e di difficoltà, che le persone incontrano nel corso della loro vita</a:t>
            </a:r>
            <a:r>
              <a:rPr lang="it-IT" sz="2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escluse quelle assicurate dal sistema previdenziale, da quello sanitario, nonché quelle assicurate in sede di amministrazione di giustizia</a:t>
            </a:r>
            <a:r>
              <a:rPr lang="it-IT" sz="21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l">
              <a:lnSpc>
                <a:spcPct val="120000"/>
              </a:lnSpc>
            </a:pPr>
            <a:endParaRPr lang="it-IT" sz="17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(</a:t>
            </a:r>
            <a:r>
              <a:rPr lang="it-IT" sz="17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Art. 1 comma 2 del “Regolamento </a:t>
            </a:r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generale concernente 				la </a:t>
            </a:r>
            <a:r>
              <a:rPr lang="it-IT" sz="17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disciplina </a:t>
            </a:r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modalità degli interventi </a:t>
            </a:r>
            <a:r>
              <a:rPr lang="it-IT" sz="17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delle prestazioni </a:t>
            </a:r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dei </a:t>
            </a:r>
            <a:r>
              <a:rPr lang="it-IT" sz="17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 </a:t>
            </a:r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sociali </a:t>
            </a:r>
            <a:r>
              <a:rPr lang="it-IT" sz="17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 Comune </a:t>
            </a:r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</a:t>
            </a:r>
            <a:r>
              <a:rPr lang="it-IT" sz="17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Collebeato</a:t>
            </a:r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”)</a:t>
            </a:r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vale 2"/>
          <p:cNvSpPr/>
          <p:nvPr/>
        </p:nvSpPr>
        <p:spPr>
          <a:xfrm>
            <a:off x="647698" y="3329841"/>
            <a:ext cx="2604953" cy="930876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solidFill>
                  <a:schemeClr val="accent1">
                    <a:lumMod val="50000"/>
                  </a:schemeClr>
                </a:solidFill>
              </a:rPr>
              <a:t>SERVIZI</a:t>
            </a:r>
            <a:endParaRPr lang="it-IT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Ovale 8"/>
          <p:cNvSpPr/>
          <p:nvPr/>
        </p:nvSpPr>
        <p:spPr>
          <a:xfrm>
            <a:off x="2397211" y="4497860"/>
            <a:ext cx="3723502" cy="1512570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 smtClean="0">
                <a:solidFill>
                  <a:schemeClr val="bg1"/>
                </a:solidFill>
              </a:rPr>
              <a:t>PERSONE</a:t>
            </a:r>
            <a:endParaRPr lang="it-IT" sz="4800" b="1" dirty="0">
              <a:solidFill>
                <a:schemeClr val="bg1"/>
              </a:solidFill>
            </a:endParaRPr>
          </a:p>
        </p:txBody>
      </p:sp>
      <p:sp>
        <p:nvSpPr>
          <p:cNvPr id="10" name="Ovale 9"/>
          <p:cNvSpPr/>
          <p:nvPr/>
        </p:nvSpPr>
        <p:spPr>
          <a:xfrm>
            <a:off x="5530819" y="3764181"/>
            <a:ext cx="3326322" cy="930876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solidFill>
                  <a:schemeClr val="accent1">
                    <a:lumMod val="50000"/>
                  </a:schemeClr>
                </a:solidFill>
              </a:rPr>
              <a:t>DIFFICOLTA’</a:t>
            </a:r>
            <a:endParaRPr lang="it-IT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6060272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7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Comune è considerata l’istituzione più prossima al cittadino.</a:t>
            </a:r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1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 un sistema integrato a …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6" y="1015475"/>
            <a:ext cx="7817033" cy="16533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sistema integrato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dei servizi sociali persegue la finalità di tutelare la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dignità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l’autonomia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delle persone, sostenendole nel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superamento delle situazioni di bisogno o difficoltà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prevenendo gli stati di disagio e promuovendo il benessere psicofisico, tramite interventi personalizzati, concepiti nel pieno rispetto delle differenze e delle scelte espresse dai singoli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9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(</a:t>
            </a:r>
            <a:r>
              <a:rPr lang="it-IT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Art. 1 comma </a:t>
            </a: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</a:t>
            </a:r>
            <a:r>
              <a:rPr lang="it-IT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 “Regolamento </a:t>
            </a: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generale concernente </a:t>
            </a:r>
            <a:r>
              <a:rPr lang="it-IT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disciplina </a:t>
            </a: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e modalità degli interventi </a:t>
            </a:r>
            <a:r>
              <a:rPr lang="it-IT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</a:t>
            </a: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delle </a:t>
            </a:r>
            <a:r>
              <a:rPr lang="it-IT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prestazioni dei servizi </a:t>
            </a: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sociali </a:t>
            </a:r>
            <a:r>
              <a:rPr lang="it-IT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 </a:t>
            </a: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Comune di </a:t>
            </a:r>
            <a:r>
              <a:rPr lang="it-IT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Collebeato</a:t>
            </a:r>
            <a:r>
              <a:rPr lang="it-IT" sz="12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”)</a:t>
            </a:r>
            <a:endParaRPr lang="it-IT" sz="12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647696" y="3838833"/>
            <a:ext cx="4698660" cy="24483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3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WELFARE DI </a:t>
            </a:r>
            <a:r>
              <a:rPr lang="it-IT" sz="1300" b="1" dirty="0" err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COMUNIT</a:t>
            </a:r>
            <a:r>
              <a:rPr lang="it-IT" sz="1300" b="1" cap="all" dirty="0" err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à</a:t>
            </a:r>
            <a:r>
              <a:rPr lang="it-IT" sz="1300" b="1" cap="all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it-IT" sz="1300" cap="all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sistema complesso di servizi sul territorio in cui </a:t>
            </a:r>
            <a:r>
              <a:rPr lang="it-IT" sz="1300" b="1" cap="all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l’ente locale </a:t>
            </a:r>
            <a:r>
              <a:rPr lang="it-IT" sz="1300" cap="all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 è l’unico </a:t>
            </a:r>
            <a:r>
              <a:rPr lang="it-IT" sz="1300" cap="all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erogatore, </a:t>
            </a:r>
            <a:r>
              <a:rPr lang="it-IT" sz="1300" b="1" cap="all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 Svolge un ruolo di coordinamento</a:t>
            </a:r>
            <a:r>
              <a:rPr lang="it-IT" sz="1300" cap="all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che vede la partecipazione di soggetti pubblici e privati appartenenti alla comunità, sia nella pianificazione e sia nell’attuazione (ES: Parrocchia, associazioni di volontariato, cooperative sociali, patronati </a:t>
            </a:r>
            <a:r>
              <a:rPr lang="it-IT" sz="1300" cap="all" dirty="0" err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caaf</a:t>
            </a:r>
            <a:r>
              <a:rPr lang="it-IT" sz="1300" cap="all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</p:txBody>
      </p:sp>
      <p:sp>
        <p:nvSpPr>
          <p:cNvPr id="3" name="Freccia in giù 2"/>
          <p:cNvSpPr/>
          <p:nvPr/>
        </p:nvSpPr>
        <p:spPr>
          <a:xfrm>
            <a:off x="2564539" y="2767153"/>
            <a:ext cx="1062681" cy="900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Risultati immagini per welfare  di comunitÃ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083" y="2907865"/>
            <a:ext cx="2786217" cy="227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e 8"/>
          <p:cNvSpPr/>
          <p:nvPr/>
        </p:nvSpPr>
        <p:spPr>
          <a:xfrm>
            <a:off x="5859402" y="5504613"/>
            <a:ext cx="2721578" cy="930876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Quantificazione spesa sociale?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82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tavoli tematici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8"/>
            <a:ext cx="7817033" cy="168672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tavoli tematici sono gruppi di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consultazione e confronto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 le realtà attive sul territorio, con lo scopo di individuare insieme i bisogni delle persone e progettare le iniziative per rispondere a tali bisogni. A Collebeato l’Amministrazione ha istituito IL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TAVOLO DELLE POLITICHE SOCIALI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TAVOLO DELLE POLITICHE GIOVANILI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IL TAVOLO DELLA PACE e IL TAVOLO DELLE PARI OPPORTUNITA’.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Sono coordinati dall’assessore.</a:t>
            </a: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Freccia in giù 2"/>
          <p:cNvSpPr/>
          <p:nvPr/>
        </p:nvSpPr>
        <p:spPr>
          <a:xfrm>
            <a:off x="5828268" y="3079981"/>
            <a:ext cx="1062681" cy="900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 descr="Risultati immagini per welfare  di comunitÃ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83" y="2990383"/>
            <a:ext cx="28575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945923" y="4250724"/>
            <a:ext cx="4827373" cy="2421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TAVOLO DELLE POLITICHE SOCIALI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Acli, Acli, </a:t>
            </a:r>
            <a:r>
              <a:rPr lang="it-IT" sz="1400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Fnp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Cisl, </a:t>
            </a:r>
            <a:r>
              <a:rPr lang="it-IT" sz="1400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Spi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Cgil, Caritas, Azione Cattolica, Auser, Arci, Coop. Calabrone e gruppo consigliare di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minoranza.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TAVOLO DELLE POLITICHE GIOVANILI: Oratorio, Polisportiva, CAG, Pro Loco, Coop. Calabrone, Coop. Tempo Libero e </a:t>
            </a:r>
            <a:r>
              <a:rPr lang="it-IT" sz="1400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gruppo consigliare di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minoranza.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8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vale 9"/>
          <p:cNvSpPr/>
          <p:nvPr/>
        </p:nvSpPr>
        <p:spPr>
          <a:xfrm>
            <a:off x="811944" y="5157755"/>
            <a:ext cx="2721578" cy="930876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COMMISSIONE CONSIGLIARE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316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 fontScale="90000"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sistema dei Servizi Sociali a Collebeato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540605" y="1059579"/>
            <a:ext cx="7817033" cy="51352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Regolamento generale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concernente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disciplina e modalità degli interventi e delle prestazioni dei servizi sociali del Comune di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Collebeato</a:t>
            </a: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Definisce i destinatari, le regole per l’accesso ai servizi</a:t>
            </a: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criteri fondamentali per la compartecipazione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	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ISEE ai sensi DPCM 159 del 5/12/2013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 della progressione lineare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Piano Socio Assistenziale Comunale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il documento che descrive tutti i Servizi e le Iniziative di Sostegno che l’Amministrazione intende attivare ogni anno,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compatibilmente con le risorse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disponibili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in collaborazione con altri enti sul territorio.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Diviso in 4 Aree (Integrazione Reddito e Disagio Adulto,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Infanzia e Adolescenza, Disabilità, Anziani)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Schede dei servizi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definisce le tariffe, il sistema di compartecipazione o di erogazione contributi: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approvate dalla Giunta Comunale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Esempi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Asilo Nido: Il Comune eroga un contributo alla famiglia;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SAD/Pasti a domicilio: il Comune paga l’ente gestore e la famiglia compartecipa</a:t>
            </a: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Ovale 11"/>
          <p:cNvSpPr/>
          <p:nvPr/>
        </p:nvSpPr>
        <p:spPr>
          <a:xfrm>
            <a:off x="5976215" y="1790715"/>
            <a:ext cx="1833256" cy="822915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CONSIGLIO COMUNALE         </a:t>
            </a:r>
            <a:endParaRPr lang="it-IT" dirty="0"/>
          </a:p>
        </p:txBody>
      </p:sp>
      <p:sp>
        <p:nvSpPr>
          <p:cNvPr id="13" name="Ovale 12"/>
          <p:cNvSpPr/>
          <p:nvPr/>
        </p:nvSpPr>
        <p:spPr>
          <a:xfrm>
            <a:off x="6546183" y="3647128"/>
            <a:ext cx="1918548" cy="822915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CONSIGLIO COMUNALE         </a:t>
            </a:r>
            <a:endParaRPr lang="it-IT" dirty="0"/>
          </a:p>
        </p:txBody>
      </p:sp>
      <p:sp>
        <p:nvSpPr>
          <p:cNvPr id="14" name="Ovale 13"/>
          <p:cNvSpPr/>
          <p:nvPr/>
        </p:nvSpPr>
        <p:spPr>
          <a:xfrm>
            <a:off x="6604700" y="4942038"/>
            <a:ext cx="1860031" cy="822915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GIUNTA COMUNALE        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876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spesa sociale comunale 2017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7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96" y="1196204"/>
            <a:ext cx="2665688" cy="1917700"/>
          </a:xfrm>
          <a:prstGeom prst="rect">
            <a:avLst/>
          </a:prstGeom>
        </p:spPr>
      </p:pic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2886999"/>
              </p:ext>
            </p:extLst>
          </p:nvPr>
        </p:nvGraphicFramePr>
        <p:xfrm>
          <a:off x="4038313" y="1171855"/>
          <a:ext cx="4800887" cy="28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5268" y="4544723"/>
            <a:ext cx="3046501" cy="1651000"/>
          </a:xfrm>
          <a:prstGeom prst="rect">
            <a:avLst/>
          </a:prstGeom>
        </p:spPr>
      </p:pic>
      <p:graphicFrame>
        <p:nvGraphicFramePr>
          <p:cNvPr id="14" name="Gra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095359"/>
              </p:ext>
            </p:extLst>
          </p:nvPr>
        </p:nvGraphicFramePr>
        <p:xfrm>
          <a:off x="537982" y="4180796"/>
          <a:ext cx="3940384" cy="2496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Rettangolo arrotondato 14"/>
          <p:cNvSpPr/>
          <p:nvPr/>
        </p:nvSpPr>
        <p:spPr>
          <a:xfrm>
            <a:off x="2347324" y="3298733"/>
            <a:ext cx="2545266" cy="8833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16,5% della spesa corrente del bilancio comunale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50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Famiglia e Minori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86650" y="1048938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44184"/>
              </p:ext>
            </p:extLst>
          </p:nvPr>
        </p:nvGraphicFramePr>
        <p:xfrm>
          <a:off x="7423757" y="5020962"/>
          <a:ext cx="1573428" cy="186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386108" y="1156010"/>
            <a:ext cx="8117575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Tutela Minori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 Gestione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Ambito Distrettuale 1 (Piano di Zona, Brescia-Collebeato)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Educativa domiciliare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Comunità educativa minori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it-IT" sz="13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Asilo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Nido Comunale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Concessione per la gestione a Cooperativa Sociale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Integrazione rette quota comunale (funzione ISEE)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Integrazione rette quota regionale Nidi Gratis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it-IT" sz="13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3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Convenzione con Parrocchia per </a:t>
            </a:r>
            <a:r>
              <a:rPr lang="it-IT" sz="13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CAG e GREST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Contributo alla Parrocchia per la gestione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Tavolo di monitoraggio </a:t>
            </a:r>
            <a:endParaRPr lang="it-IT" sz="13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3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3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Contributi economici alle famiglie </a:t>
            </a:r>
            <a:r>
              <a:rPr lang="it-IT" sz="13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numerose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(attraverso bando pubblico) funzione dell’ISEE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tre o più figli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quattro o più figli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it-IT" sz="13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Progetto Welcome </a:t>
            </a:r>
          </a:p>
          <a:p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(accoglienza dei nuovi </a:t>
            </a:r>
          </a:p>
          <a:p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nati e delle loro famiglie)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it-IT" sz="13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3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562" y="4451801"/>
            <a:ext cx="2822693" cy="21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Disabili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7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51135" y="1302698"/>
            <a:ext cx="818504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Frequenza Centri per Disabili CDD – SFA - CSE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rette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carico del Comune (circa tra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7 e 10.000 € all’anno per utente). Gli utente compartecipano al costo del trasporto.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itchFamily="2" charset="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Contributo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per la partecipazione ai GREST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itchFamily="2" charset="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Integrazione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scolastica e territoriale delle persone in condizione di handicap: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spesa totalmente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carico del bilancio comunale </a:t>
            </a:r>
          </a:p>
          <a:p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(contributo da Regione Lombardia per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gli alunni delle scuole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superiori)</a:t>
            </a:r>
          </a:p>
          <a:p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i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richieste provengono dalle </a:t>
            </a:r>
            <a:r>
              <a:rPr lang="it-IT" sz="1400" b="1" i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scuole</a:t>
            </a:r>
            <a:r>
              <a:rPr lang="it-IT" sz="1400" i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la giunta approva il monte ore e 	assegna le risorse.</a:t>
            </a:r>
          </a:p>
          <a:p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A.S. 2018/2019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9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ragazzi, di cui 3 scuola superiore. </a:t>
            </a:r>
          </a:p>
          <a:p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Previsione di spesa 	120.000 €</a:t>
            </a:r>
          </a:p>
          <a:p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Contributo Regione Lombardia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it-IT" sz="1400" dirty="0" err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max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 ore a settimana + eventuale 	monte ore aggiuntivo per studenti con disabilità complessa), </a:t>
            </a:r>
          </a:p>
          <a:p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parziale copertura della spesa.</a:t>
            </a:r>
            <a:endParaRPr lang="it-IT" sz="800" dirty="0"/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9991516"/>
              </p:ext>
            </p:extLst>
          </p:nvPr>
        </p:nvGraphicFramePr>
        <p:xfrm>
          <a:off x="7423757" y="5020962"/>
          <a:ext cx="1573428" cy="186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253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Anziani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7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58739" y="1048937"/>
            <a:ext cx="7872007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Sostegno alla </a:t>
            </a:r>
            <a:r>
              <a:rPr lang="it-IT" sz="1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domiciliarità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persone parzialmente non autosufficienti: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Servizio assistenza domiciliare (SAD):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quota a 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carico utenti copre circa il 25% della spesa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comunale;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Buoni 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Sociali: contributi per assistenza anziani non autosufficienti presso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domicilio (Fondo Non Autosufficienze);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Servizio 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pasti a domicilio: 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quota a 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carico utenti copre circa il 30% della spesa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comunale;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Telesoccorso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gratuito; 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Biglietti 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autobus e metro: carnet 10 corse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prezzo agevolato;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Centri 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Diurni Integrati per anziani: contributi in funzione 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dell’ISEE</a:t>
            </a:r>
            <a:endParaRPr lang="it-IT" sz="13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342900">
              <a:buFontTx/>
              <a:buChar char="-"/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Residenze Sanitarie Assistenziali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(R.S.A.):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Compartecipazione retta RSA accreditate </a:t>
            </a:r>
            <a:endParaRPr lang="it-IT" sz="13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Contributi </a:t>
            </a: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inserimento residenti presso RSA Comini </a:t>
            </a:r>
            <a:r>
              <a:rPr lang="it-IT" sz="1300" dirty="0" err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Seccamani</a:t>
            </a:r>
            <a:r>
              <a:rPr lang="it-IT" sz="13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(RSA non accreditata sul territorio)</a:t>
            </a:r>
          </a:p>
          <a:p>
            <a:pPr indent="-342900">
              <a:buFont typeface="Courier New" panose="02070309020205020404" pitchFamily="49" charset="0"/>
              <a:buChar char="o"/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convenzione con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Associazione AUSER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Gestione del nuovo centro ricreativo diurno per anziani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Trasporto protetto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Soggiorni Climatici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Servizio Lavanderia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Sportello Legale gratuito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Pranzo degli anziani 8 dicembre	</a:t>
            </a:r>
          </a:p>
          <a:p>
            <a:pPr lvl="2" indent="-342900">
              <a:buFont typeface="Courier New" panose="02070309020205020404" pitchFamily="49" charset="0"/>
              <a:buChar char="o"/>
            </a:pPr>
            <a:r>
              <a:rPr lang="it-IT" sz="1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Gruppo di Cammino</a:t>
            </a:r>
          </a:p>
          <a:p>
            <a:pPr indent="-342900">
              <a:buFont typeface="Courier New" panose="02070309020205020404" pitchFamily="49" charset="0"/>
              <a:buChar char="o"/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9148180"/>
              </p:ext>
            </p:extLst>
          </p:nvPr>
        </p:nvGraphicFramePr>
        <p:xfrm>
          <a:off x="7423757" y="5020962"/>
          <a:ext cx="1573428" cy="186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630" y="4878556"/>
            <a:ext cx="2993395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5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Crisi e Lavoro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7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40524"/>
              </p:ext>
            </p:extLst>
          </p:nvPr>
        </p:nvGraphicFramePr>
        <p:xfrm>
          <a:off x="7423757" y="5020962"/>
          <a:ext cx="1573428" cy="186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440295" y="1266088"/>
            <a:ext cx="770692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Contributi economici straordinari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funzione dell’ISEE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richiesta attività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volontariato per l’ente (pulizia strade e parchi, verde, supporto 	all’operaio)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Bando contributi a famiglie con 100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ore di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volontariato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400" b="1" dirty="0" err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Microcredito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sociale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(accordo con Caritas)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Uno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sguardo a chi ci sta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accanto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Iniziativa di Parrocchia, Caritas e Azione Cattolica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Aiuto nel pagamento di affitti/bollette/spese mediche/spese scolastiche</a:t>
            </a:r>
          </a:p>
          <a:p>
            <a:pPr lvl="1"/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200400" lvl="6" indent="-45720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Bando per contributi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le spese per le bollette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energetiche</a:t>
            </a:r>
          </a:p>
          <a:p>
            <a:pPr marL="3657600" lvl="7" indent="-45720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funzione dell’ISEE</a:t>
            </a: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200400" lvl="6" indent="-45720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Sportello Informa Lavoro</a:t>
            </a:r>
          </a:p>
          <a:p>
            <a:pPr marL="3657600" lvl="7" indent="-45720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gestito da cooperativa sociale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200400" lvl="6" indent="-45720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Servizio Civile Nazionale</a:t>
            </a:r>
            <a:endParaRPr lang="it-IT" sz="14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954" y="2771912"/>
            <a:ext cx="2120246" cy="743226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75" y="4377039"/>
            <a:ext cx="2360571" cy="186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9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Casa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7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241966"/>
              </p:ext>
            </p:extLst>
          </p:nvPr>
        </p:nvGraphicFramePr>
        <p:xfrm>
          <a:off x="7423757" y="5020962"/>
          <a:ext cx="1573428" cy="186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443694" y="1200186"/>
            <a:ext cx="80824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alloggi ERP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di proprietà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ALER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sul territorio destinata a ultra-sessantacinquenni</a:t>
            </a: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Graduatoria ERP per l’accesso</a:t>
            </a: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		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Bando Sostegno Affitti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Istituito il fondo sostegno affitti comunale per sopperire alla riduzione del fondo regionale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Contributo Lyons Club Collebeato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Circa 40 famiglie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43300" lvl="7" indent="-342900">
              <a:buFont typeface="Wingdings" pitchFamily="2" charset="2"/>
              <a:buChar char="q"/>
            </a:pP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43300" lvl="7" indent="-342900">
              <a:buFont typeface="Wingdings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Contributi </a:t>
            </a: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il pagamento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della Tari</a:t>
            </a:r>
          </a:p>
          <a:p>
            <a:pPr marL="4000500" lvl="8" indent="-34290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funzione ISEE</a:t>
            </a:r>
          </a:p>
          <a:p>
            <a:pPr marL="4000500" lvl="8" indent="-34290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Circa 60 famiglie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43300" lvl="7" indent="-342900">
              <a:buFont typeface="Wingdings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Accordi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proprietari per affitti (contenimento sfratti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4000500" lvl="8" indent="-342900"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Contributo «Uno sguardo a chi ci sta accanto»</a:t>
            </a: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94" y="3903450"/>
            <a:ext cx="2834966" cy="22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1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Esperienze significative da condividere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7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84601" y="1048937"/>
            <a:ext cx="841570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Convenzione con Coop. Il </a:t>
            </a: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Calabrone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(Comunità di recupero tossicodipendenti) con finalità di reinserimento sociale delle persone e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Svolgimento di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it-IT" sz="9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consegna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dei pasti a domicilio per gli anziani dal lunedì al  sabato; </a:t>
            </a: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trasporto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portatori di handicap presso i centri diurni dal lunedì al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venerdì;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assistenza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agli alunni durante l’entrata e l’uscita delle scuole elementare e media di Collebeato dal lunedì al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sabato;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distribuzione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sul territorio di volantini e comunicati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dell’Amministrazione Comunale;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affissione manifesti;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assistenza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durante i cortei funebri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Accoglienza Rifugiati: Progetto SPRAR 20 beneficiari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(Collebeato – Gussago –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Borgosatollo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 Esperienza molto positiva e di crescita per la Comunità che accoglie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8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testimonianze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dei rifugiati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scuola 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all’oratorio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marcia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la pace Perugia-Assisi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insieme ai beneficiari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attività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volontariato fatta insieme durante la Festa delle pesche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altre occasioni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altre associazioni</a:t>
            </a:r>
          </a:p>
          <a:p>
            <a:pPr marL="2114550" lvl="4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incontri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conversazione italiana organizzati da un gruppo di giovani universitari del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paese</a:t>
            </a:r>
          </a:p>
          <a:p>
            <a:pPr marL="2114550" lvl="4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volontariato </a:t>
            </a: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sociale coordinato da persone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disoccupate</a:t>
            </a:r>
          </a:p>
          <a:p>
            <a:pPr marL="2114550" lvl="4" indent="-285750"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nserimento di un giovane tirocinante </a:t>
            </a: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2130" y="3059942"/>
            <a:ext cx="1798174" cy="53584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35" y="5368092"/>
            <a:ext cx="1381649" cy="102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9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1135" y="131807"/>
            <a:ext cx="8488065" cy="785325"/>
          </a:xfrm>
        </p:spPr>
        <p:txBody>
          <a:bodyPr>
            <a:normAutofit/>
          </a:bodyPr>
          <a:lstStyle/>
          <a:p>
            <a:pPr algn="just"/>
            <a:r>
              <a:rPr lang="it-IT" sz="3200" u="sng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Esperienze significative da condividere</a:t>
            </a:r>
            <a:endParaRPr lang="it-IT" sz="3200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5" y="1"/>
            <a:ext cx="3440484" cy="3048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47697" y="1048937"/>
            <a:ext cx="7817033" cy="5386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47698" y="5955957"/>
            <a:ext cx="7817033" cy="4795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84601" y="1048937"/>
            <a:ext cx="841570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Punto Bimbo Solidale 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(Gestito da Associazione Genitori e Gruppo d’Acquisto Solidale)</a:t>
            </a:r>
            <a:endParaRPr lang="it-IT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Raccolta e distribuzione di abiti e attrezzature usate ma in buono stato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Spazio di aggregazione e confronto per e famiglie giovani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Ricavato destinato a progetti sociali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it-IT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4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4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028950" lvl="6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Contrasto alla dipendenza da gioco d’azzardo</a:t>
            </a:r>
          </a:p>
          <a:p>
            <a:pPr marL="3486150" lvl="7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Progetto Vinci </a:t>
            </a:r>
            <a:r>
              <a:rPr lang="it-IT" sz="1400" dirty="0" err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</a:t>
            </a: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Teatro (VLT) finanziato da Regione Lombardia</a:t>
            </a:r>
          </a:p>
          <a:p>
            <a:pPr marL="3486150" lvl="7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Coinvolgimento degli esercenti, della scuola, delle associazioni</a:t>
            </a:r>
          </a:p>
          <a:p>
            <a:pPr lvl="7"/>
            <a:endParaRPr lang="it-IT" sz="1400" b="1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Progetto LIFT e Progetto ATTIVA COMUNITA’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Finanziati da Fondazione Comunità Bresciana attraverso la partecipazione a due bandi FCB e ACB per attività sociali dei comuni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Accordi con realtà locali e cooperative sociali per la realizzazione degli interventi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515" y="2018269"/>
            <a:ext cx="1698493" cy="111557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96" y="2774097"/>
            <a:ext cx="1842054" cy="128943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444" y="5809277"/>
            <a:ext cx="1545784" cy="77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7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441</TotalTime>
  <Words>1040</Words>
  <Application>Microsoft Office PowerPoint</Application>
  <PresentationFormat>Presentazione su schermo (4:3)</PresentationFormat>
  <Paragraphs>175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Le politiche sociali  per il benessere della Comunità  Cologne, 7 marzo 2019</vt:lpstr>
      <vt:lpstr>Cosa sono i servizi sociali</vt:lpstr>
      <vt:lpstr>Da un sistema integrato a …</vt:lpstr>
      <vt:lpstr>I tavoli tematici</vt:lpstr>
      <vt:lpstr>Il sistema dei Servizi Sociali a Collebeato</vt:lpstr>
      <vt:lpstr>La spesa sociale comunale 2017</vt:lpstr>
      <vt:lpstr>Famiglia e Minori</vt:lpstr>
      <vt:lpstr>Disabili</vt:lpstr>
      <vt:lpstr>Anziani</vt:lpstr>
      <vt:lpstr>Crisi e Lavoro</vt:lpstr>
      <vt:lpstr>Casa</vt:lpstr>
      <vt:lpstr>Esperienze significative da condividere</vt:lpstr>
      <vt:lpstr>Esperienze significative da condividere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Mazzolini Angelo</dc:creator>
  <cp:lastModifiedBy>SANDRA</cp:lastModifiedBy>
  <cp:revision>66</cp:revision>
  <cp:lastPrinted>2019-03-07T12:44:57Z</cp:lastPrinted>
  <dcterms:created xsi:type="dcterms:W3CDTF">2019-02-26T16:33:46Z</dcterms:created>
  <dcterms:modified xsi:type="dcterms:W3CDTF">2019-03-12T08:11:55Z</dcterms:modified>
</cp:coreProperties>
</file>